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
  </p:notesMasterIdLst>
  <p:sldIdLst>
    <p:sldId id="267" r:id="rId3"/>
    <p:sldId id="257" r:id="rId4"/>
    <p:sldId id="258" r:id="rId6"/>
    <p:sldId id="259" r:id="rId7"/>
    <p:sldId id="269" r:id="rId8"/>
    <p:sldId id="261" r:id="rId9"/>
    <p:sldId id="260" r:id="rId10"/>
    <p:sldId id="262" r:id="rId11"/>
    <p:sldId id="270" r:id="rId12"/>
    <p:sldId id="271" r:id="rId13"/>
    <p:sldId id="266" r:id="rId14"/>
    <p:sldId id="264" r:id="rId15"/>
    <p:sldId id="268" r:id="rId16"/>
  </p:sldIdLst>
  <p:sldSz cx="14630400" cy="8229600"/>
  <p:notesSz cx="8229600" cy="14630400"/>
  <p:embeddedFontLst>
    <p:embeddedFont>
      <p:font typeface="Prata" panose="00000500000000000000" pitchFamily="34" charset="0"/>
      <p:regular r:id="rId20"/>
    </p:embeddedFont>
    <p:embeddedFont>
      <p:font typeface="Prata" panose="00000500000000000000" pitchFamily="34" charset="-122"/>
      <p:regular r:id="rId21"/>
    </p:embeddedFont>
    <p:embeddedFont>
      <p:font typeface="Prata" panose="00000500000000000000" pitchFamily="34" charset="-120"/>
      <p:regular r:id="rId22"/>
    </p:embeddedFont>
    <p:embeddedFont>
      <p:font typeface="Raleway" pitchFamily="34" charset="0"/>
      <p:bold r:id="rId23"/>
    </p:embeddedFont>
    <p:embeddedFont>
      <p:font typeface="Raleway" pitchFamily="34" charset="-122"/>
      <p:bold r:id="rId24"/>
    </p:embeddedFont>
    <p:embeddedFont>
      <p:font typeface="Raleway" pitchFamily="34" charset="-120"/>
      <p:bold r:id="rId25"/>
    </p:embeddedFont>
    <p:embeddedFont>
      <p:font typeface="Calibri" panose="020F0502020204030204" charset="0"/>
      <p:regular r:id="rId26"/>
      <p:bold r:id="rId27"/>
      <p:italic r:id="rId28"/>
      <p:boldItalic r:id="rId29"/>
    </p:embeddedFont>
    <p:embeddedFont>
      <p:font typeface="Imprint MT Shadow" panose="04020605060303030202" charset="0"/>
      <p:regular r:id="rId3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0" Type="http://schemas.openxmlformats.org/officeDocument/2006/relationships/font" Target="fonts/font11.fntdata"/><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8" Type="http://schemas.openxmlformats.org/officeDocument/2006/relationships/slideLayout" Target="../slideLayouts/slideLayout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6.png"/><Relationship Id="rId4" Type="http://schemas.openxmlformats.org/officeDocument/2006/relationships/tags" Target="../tags/tag3.xml"/><Relationship Id="rId3" Type="http://schemas.openxmlformats.org/officeDocument/2006/relationships/image" Target="../media/image5.png"/><Relationship Id="rId23" Type="http://schemas.openxmlformats.org/officeDocument/2006/relationships/notesSlide" Target="../notesSlides/notesSlide2.xml"/><Relationship Id="rId22" Type="http://schemas.openxmlformats.org/officeDocument/2006/relationships/slideLayout" Target="../slideLayouts/slideLayout4.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tags" Target="../tags/tag2.xml"/><Relationship Id="rId19" Type="http://schemas.openxmlformats.org/officeDocument/2006/relationships/image" Target="../media/image10.png"/><Relationship Id="rId18" Type="http://schemas.openxmlformats.org/officeDocument/2006/relationships/tags" Target="../tags/tag13.xml"/><Relationship Id="rId17" Type="http://schemas.openxmlformats.org/officeDocument/2006/relationships/image" Target="../media/image9.png"/><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image" Target="../media/image8.png"/><Relationship Id="rId11" Type="http://schemas.openxmlformats.org/officeDocument/2006/relationships/tags" Target="../tags/tag8.xml"/><Relationship Id="rId10" Type="http://schemas.openxmlformats.org/officeDocument/2006/relationships/image" Target="../media/image7.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image" Target="../media/image15.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image" Target="../media/image14.png"/><Relationship Id="rId2" Type="http://schemas.openxmlformats.org/officeDocument/2006/relationships/tags" Target="../tags/tag16.xml"/><Relationship Id="rId10" Type="http://schemas.openxmlformats.org/officeDocument/2006/relationships/slideLayout" Target="../slideLayouts/slideLayout5.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8.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Image 0" descr="preencoded.png"/>
          <p:cNvPicPr>
            <a:picLocks noChangeAspect="1"/>
          </p:cNvPicPr>
          <p:nvPr/>
        </p:nvPicPr>
        <p:blipFill>
          <a:blip r:embed="rId1"/>
          <a:stretch>
            <a:fillRect/>
          </a:stretch>
        </p:blipFill>
        <p:spPr>
          <a:xfrm>
            <a:off x="88265" y="11430"/>
            <a:ext cx="14471650" cy="8152130"/>
          </a:xfrm>
          <a:prstGeom prst="rect">
            <a:avLst/>
          </a:prstGeom>
        </p:spPr>
      </p:pic>
      <p:sp>
        <p:nvSpPr>
          <p:cNvPr id="3" name="Text Box 2"/>
          <p:cNvSpPr txBox="1"/>
          <p:nvPr/>
        </p:nvSpPr>
        <p:spPr>
          <a:xfrm>
            <a:off x="391160" y="960755"/>
            <a:ext cx="13968095" cy="2360930"/>
          </a:xfrm>
          <a:prstGeom prst="rect">
            <a:avLst/>
          </a:prstGeom>
          <a:noFill/>
        </p:spPr>
        <p:txBody>
          <a:bodyPr wrap="square" rtlCol="0">
            <a:noAutofit/>
          </a:bodyPr>
          <a:p>
            <a:pPr algn="ctr"/>
            <a:r>
              <a:rPr lang="en-US" sz="6000" dirty="0">
                <a:solidFill>
                  <a:srgbClr val="F2E782"/>
                </a:solidFill>
                <a:latin typeface="Imprint MT Shadow" panose="04020605060303030202" charset="0"/>
                <a:ea typeface="Prata" panose="00000500000000000000" pitchFamily="34" charset="-122"/>
                <a:cs typeface="Imprint MT Shadow" panose="04020605060303030202" charset="0"/>
                <a:sym typeface="+mn-ea"/>
              </a:rPr>
              <a:t>AI-Powered HR Insights:Unifying Your Workforce Data</a:t>
            </a:r>
            <a:endParaRPr lang="en-US" sz="6000" dirty="0">
              <a:latin typeface="Imprint MT Shadow" panose="04020605060303030202" charset="0"/>
              <a:cs typeface="Imprint MT Shadow" panose="04020605060303030202" charset="0"/>
            </a:endParaRPr>
          </a:p>
          <a:p>
            <a:pPr algn="ctr"/>
            <a:endParaRPr lang="en-US" sz="6000">
              <a:latin typeface="Imprint MT Shadow" panose="04020605060303030202" charset="0"/>
              <a:cs typeface="Imprint MT Shadow" panose="04020605060303030202" charset="0"/>
            </a:endParaRPr>
          </a:p>
        </p:txBody>
      </p:sp>
      <p:sp>
        <p:nvSpPr>
          <p:cNvPr id="4" name="Text Box 3"/>
          <p:cNvSpPr txBox="1"/>
          <p:nvPr/>
        </p:nvSpPr>
        <p:spPr>
          <a:xfrm>
            <a:off x="798195" y="4672330"/>
            <a:ext cx="13400405" cy="2516505"/>
          </a:xfrm>
          <a:prstGeom prst="rect">
            <a:avLst/>
          </a:prstGeom>
          <a:noFill/>
        </p:spPr>
        <p:txBody>
          <a:bodyPr wrap="square" rtlCol="0">
            <a:noAutofit/>
          </a:bodyPr>
          <a:p>
            <a:r>
              <a:rPr lang="en-US" sz="2400" dirty="0">
                <a:solidFill>
                  <a:srgbClr val="CFCBBF"/>
                </a:solidFill>
                <a:latin typeface="Raleway" pitchFamily="34" charset="0"/>
                <a:ea typeface="Raleway" pitchFamily="34" charset="-122"/>
                <a:cs typeface="Raleway" pitchFamily="34" charset="-120"/>
                <a:sym typeface="+mn-ea"/>
              </a:rPr>
              <a:t>Discover the future of Human Resources with our Unified HR Insights Dashboard, designed to transform raw data into strategic intelligence. This platform empowers HR and People Ops leaders to make informed decisions, optimize talent management, and foster a thriving workplace.</a:t>
            </a:r>
            <a:endParaRPr lang="en-US" sz="2400" dirty="0"/>
          </a:p>
          <a:p>
            <a:endParaRPr lang="en-US" sz="2400"/>
          </a:p>
        </p:txBody>
      </p:sp>
      <p:sp>
        <p:nvSpPr>
          <p:cNvPr id="6" name="Text Box 5"/>
          <p:cNvSpPr txBox="1"/>
          <p:nvPr/>
        </p:nvSpPr>
        <p:spPr>
          <a:xfrm>
            <a:off x="8169275" y="2936240"/>
            <a:ext cx="6033770" cy="2067560"/>
          </a:xfrm>
          <a:prstGeom prst="rect">
            <a:avLst/>
          </a:prstGeom>
          <a:noFill/>
        </p:spPr>
        <p:txBody>
          <a:bodyPr wrap="square" rtlCol="0">
            <a:noAutofit/>
          </a:bodyPr>
          <a:p>
            <a:r>
              <a:rPr lang="en-US">
                <a:solidFill>
                  <a:schemeClr val="bg1"/>
                </a:solidFill>
              </a:rPr>
              <a:t>    </a:t>
            </a:r>
            <a:r>
              <a:rPr lang="en-US" sz="4000">
                <a:solidFill>
                  <a:schemeClr val="bg1"/>
                </a:solidFill>
                <a:latin typeface="Imprint MT Shadow" panose="04020605060303030202" charset="0"/>
                <a:cs typeface="Imprint MT Shadow" panose="04020605060303030202" charset="0"/>
              </a:rPr>
              <a:t>            -Presented by:</a:t>
            </a:r>
            <a:endParaRPr lang="en-US" sz="4000">
              <a:solidFill>
                <a:schemeClr val="bg1"/>
              </a:solidFill>
              <a:latin typeface="Imprint MT Shadow" panose="04020605060303030202" charset="0"/>
              <a:cs typeface="Imprint MT Shadow" panose="04020605060303030202" charset="0"/>
            </a:endParaRPr>
          </a:p>
          <a:p>
            <a:r>
              <a:rPr lang="en-US" sz="4000">
                <a:solidFill>
                  <a:schemeClr val="bg1"/>
                </a:solidFill>
                <a:latin typeface="Imprint MT Shadow" panose="04020605060303030202" charset="0"/>
                <a:cs typeface="Imprint MT Shadow" panose="04020605060303030202" charset="0"/>
              </a:rPr>
              <a:t>    Team SLYTHERIN</a:t>
            </a:r>
            <a:endParaRPr lang="en-US" sz="4000">
              <a:solidFill>
                <a:schemeClr val="bg1"/>
              </a:solidFill>
              <a:latin typeface="Imprint MT Shadow" panose="04020605060303030202" charset="0"/>
              <a:cs typeface="Imprint MT Shadow" panose="04020605060303030202" charset="0"/>
            </a:endParaRPr>
          </a:p>
        </p:txBody>
      </p:sp>
    </p:spTree>
  </p:cSld>
  <p:clrMapOvr>
    <a:masterClrMapping/>
  </p:clrMapOvr>
  <mc:AlternateContent xmlns:mc="http://schemas.openxmlformats.org/markup-compatibility/2006">
    <mc:Choice xmlns:p14="http://schemas.microsoft.com/office/powerpoint/2010/main" Requires="p14">
      <p:transition p14:dur="500">
        <p:wheel spokes="8"/>
      </p:transition>
    </mc:Choice>
    <mc:Fallback>
      <p:transition>
        <p:wheel spokes="8"/>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0"/>
          <p:cNvSpPr/>
          <p:nvPr/>
        </p:nvSpPr>
        <p:spPr>
          <a:xfrm>
            <a:off x="793790" y="1807012"/>
            <a:ext cx="6852166" cy="566976"/>
          </a:xfrm>
          <a:prstGeom prst="rect">
            <a:avLst/>
          </a:prstGeom>
          <a:noFill/>
        </p:spPr>
        <p:txBody>
          <a:bodyPr wrap="none" lIns="0" tIns="0" rIns="0" bIns="0" rtlCol="0" anchor="t"/>
          <a:p>
            <a:pPr marL="0" indent="0" algn="l">
              <a:lnSpc>
                <a:spcPts val="4450"/>
              </a:lnSpc>
              <a:buNone/>
            </a:pPr>
            <a:r>
              <a:rPr lang="en-US" sz="3550" dirty="0">
                <a:solidFill>
                  <a:srgbClr val="F2E782"/>
                </a:solidFill>
                <a:latin typeface="Prata" panose="00000500000000000000" pitchFamily="34" charset="0"/>
                <a:ea typeface="Prata" panose="00000500000000000000" pitchFamily="34" charset="-122"/>
                <a:cs typeface="Prata" panose="00000500000000000000" pitchFamily="34" charset="-120"/>
              </a:rPr>
              <a:t>The Technology Underpinnings</a:t>
            </a:r>
            <a:endParaRPr lang="en-US" sz="3550" dirty="0"/>
          </a:p>
        </p:txBody>
      </p:sp>
      <p:sp>
        <p:nvSpPr>
          <p:cNvPr id="3" name="Text 1"/>
          <p:cNvSpPr/>
          <p:nvPr/>
        </p:nvSpPr>
        <p:spPr>
          <a:xfrm>
            <a:off x="793790" y="2827615"/>
            <a:ext cx="13042821" cy="362903"/>
          </a:xfrm>
          <a:prstGeom prst="rect">
            <a:avLst/>
          </a:prstGeom>
          <a:noFill/>
        </p:spPr>
        <p:txBody>
          <a:bodyPr wrap="none" lIns="0" tIns="0" rIns="0" bIns="0" rtlCol="0" anchor="t"/>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Built on robust and scalable technology, our HR Insights Dashboard ensures data security, flexibility, and ease of use.</a:t>
            </a:r>
            <a:endParaRPr lang="en-US" sz="1750" dirty="0"/>
          </a:p>
        </p:txBody>
      </p:sp>
      <p:sp>
        <p:nvSpPr>
          <p:cNvPr id="4" name="Shape 2"/>
          <p:cNvSpPr/>
          <p:nvPr>
            <p:custDataLst>
              <p:tags r:id="rId1"/>
            </p:custDataLst>
          </p:nvPr>
        </p:nvSpPr>
        <p:spPr>
          <a:xfrm>
            <a:off x="793790" y="3445669"/>
            <a:ext cx="13042821" cy="2976801"/>
          </a:xfrm>
          <a:prstGeom prst="roundRect">
            <a:avLst>
              <a:gd name="adj" fmla="val 1143"/>
            </a:avLst>
          </a:prstGeom>
          <a:solidFill>
            <a:srgbClr val="3A3B3C"/>
          </a:solidFill>
        </p:spPr>
      </p:sp>
      <p:sp>
        <p:nvSpPr>
          <p:cNvPr id="5" name="Shape 3"/>
          <p:cNvSpPr/>
          <p:nvPr>
            <p:custDataLst>
              <p:tags r:id="rId2"/>
            </p:custDataLst>
          </p:nvPr>
        </p:nvSpPr>
        <p:spPr>
          <a:xfrm>
            <a:off x="793790" y="3445669"/>
            <a:ext cx="6521410" cy="1306949"/>
          </a:xfrm>
          <a:prstGeom prst="roundRect">
            <a:avLst>
              <a:gd name="adj" fmla="val 2603"/>
            </a:avLst>
          </a:prstGeom>
          <a:solidFill>
            <a:srgbClr val="FFC000"/>
          </a:solidFill>
        </p:spPr>
      </p:sp>
      <p:sp>
        <p:nvSpPr>
          <p:cNvPr id="6" name="Text 4"/>
          <p:cNvSpPr/>
          <p:nvPr>
            <p:custDataLst>
              <p:tags r:id="rId3"/>
            </p:custDataLst>
          </p:nvPr>
        </p:nvSpPr>
        <p:spPr>
          <a:xfrm>
            <a:off x="1020604" y="3672483"/>
            <a:ext cx="2835235" cy="354330"/>
          </a:xfrm>
          <a:prstGeom prst="rect">
            <a:avLst/>
          </a:prstGeom>
          <a:noFill/>
        </p:spPr>
        <p:txBody>
          <a:bodyPr wrap="none" lIns="0" tIns="0" rIns="0" bIns="0" rtlCol="0" anchor="t"/>
          <a:p>
            <a:pPr marL="0" indent="0" algn="l">
              <a:lnSpc>
                <a:spcPts val="2750"/>
              </a:lnSpc>
              <a:buNone/>
            </a:pPr>
            <a:r>
              <a:rPr lang="en-US" sz="2200" b="1" dirty="0">
                <a:solidFill>
                  <a:schemeClr val="tx1"/>
                </a:solidFill>
                <a:highlight>
                  <a:srgbClr val="FFFF00"/>
                </a:highlight>
                <a:latin typeface="Prata" panose="00000500000000000000" pitchFamily="34" charset="0"/>
                <a:ea typeface="Prata" panose="00000500000000000000" pitchFamily="34" charset="-122"/>
                <a:cs typeface="Prata" panose="00000500000000000000" pitchFamily="34" charset="-120"/>
              </a:rPr>
              <a:t>Responsive UI</a:t>
            </a:r>
            <a:endParaRPr lang="en-US" sz="2200" b="1" dirty="0">
              <a:solidFill>
                <a:schemeClr val="tx1"/>
              </a:solidFill>
              <a:highlight>
                <a:srgbClr val="FFFF00"/>
              </a:highlight>
              <a:latin typeface="Prata" panose="00000500000000000000" pitchFamily="34" charset="0"/>
              <a:ea typeface="Prata" panose="00000500000000000000" pitchFamily="34" charset="-122"/>
              <a:cs typeface="Prata" panose="00000500000000000000" pitchFamily="34" charset="-120"/>
            </a:endParaRPr>
          </a:p>
        </p:txBody>
      </p:sp>
      <p:sp>
        <p:nvSpPr>
          <p:cNvPr id="7" name="Text 5"/>
          <p:cNvSpPr/>
          <p:nvPr>
            <p:custDataLst>
              <p:tags r:id="rId4"/>
            </p:custDataLst>
          </p:nvPr>
        </p:nvSpPr>
        <p:spPr>
          <a:xfrm>
            <a:off x="1020604" y="4162901"/>
            <a:ext cx="6067782" cy="362903"/>
          </a:xfrm>
          <a:prstGeom prst="rect">
            <a:avLst/>
          </a:prstGeom>
          <a:noFill/>
        </p:spPr>
        <p:txBody>
          <a:bodyPr wrap="none" lIns="0" tIns="0" rIns="0" bIns="0" rtlCol="0" anchor="t"/>
          <a:p>
            <a:pPr marL="0" indent="0" algn="l">
              <a:lnSpc>
                <a:spcPts val="2850"/>
              </a:lnSpc>
              <a:buNone/>
            </a:pPr>
            <a:r>
              <a:rPr lang="en-US" sz="1750" dirty="0">
                <a:solidFill>
                  <a:schemeClr val="tx1"/>
                </a:solidFill>
                <a:latin typeface="Raleway" pitchFamily="34" charset="0"/>
                <a:ea typeface="Raleway" pitchFamily="34" charset="-122"/>
                <a:cs typeface="Raleway" pitchFamily="34" charset="-120"/>
              </a:rPr>
              <a:t>Access insights anytime, anywhere, on any device.</a:t>
            </a:r>
            <a:endParaRPr lang="en-US" sz="1750" dirty="0">
              <a:solidFill>
                <a:schemeClr val="tx1"/>
              </a:solidFill>
              <a:latin typeface="Raleway" pitchFamily="34" charset="0"/>
              <a:ea typeface="Raleway" pitchFamily="34" charset="-122"/>
              <a:cs typeface="Raleway" pitchFamily="34" charset="-120"/>
            </a:endParaRPr>
          </a:p>
        </p:txBody>
      </p:sp>
      <p:sp>
        <p:nvSpPr>
          <p:cNvPr id="8" name="Shape 6"/>
          <p:cNvSpPr/>
          <p:nvPr>
            <p:custDataLst>
              <p:tags r:id="rId5"/>
            </p:custDataLst>
          </p:nvPr>
        </p:nvSpPr>
        <p:spPr>
          <a:xfrm>
            <a:off x="7315200" y="3445669"/>
            <a:ext cx="6521410" cy="1306949"/>
          </a:xfrm>
          <a:prstGeom prst="rect">
            <a:avLst/>
          </a:prstGeom>
          <a:solidFill>
            <a:srgbClr val="FFC000"/>
          </a:solidFill>
        </p:spPr>
      </p:sp>
      <p:sp>
        <p:nvSpPr>
          <p:cNvPr id="9" name="Shape 7"/>
          <p:cNvSpPr/>
          <p:nvPr>
            <p:custDataLst>
              <p:tags r:id="rId6"/>
            </p:custDataLst>
          </p:nvPr>
        </p:nvSpPr>
        <p:spPr>
          <a:xfrm>
            <a:off x="7315200" y="3445669"/>
            <a:ext cx="30480" cy="1306949"/>
          </a:xfrm>
          <a:prstGeom prst="roundRect">
            <a:avLst>
              <a:gd name="adj" fmla="val 111628"/>
            </a:avLst>
          </a:prstGeom>
          <a:solidFill>
            <a:srgbClr val="535455"/>
          </a:solidFill>
        </p:spPr>
      </p:sp>
      <p:sp>
        <p:nvSpPr>
          <p:cNvPr id="10" name="Text 8"/>
          <p:cNvSpPr/>
          <p:nvPr>
            <p:custDataLst>
              <p:tags r:id="rId7"/>
            </p:custDataLst>
          </p:nvPr>
        </p:nvSpPr>
        <p:spPr>
          <a:xfrm>
            <a:off x="7542014" y="3672483"/>
            <a:ext cx="2835235" cy="354330"/>
          </a:xfrm>
          <a:prstGeom prst="rect">
            <a:avLst/>
          </a:prstGeom>
          <a:noFill/>
        </p:spPr>
        <p:txBody>
          <a:bodyPr wrap="none" lIns="0" tIns="0" rIns="0" bIns="0" rtlCol="0" anchor="t"/>
          <a:p>
            <a:pPr marL="0" indent="0" algn="l">
              <a:lnSpc>
                <a:spcPts val="2750"/>
              </a:lnSpc>
              <a:buNone/>
            </a:pPr>
            <a:r>
              <a:rPr lang="en-US" sz="2200" dirty="0">
                <a:solidFill>
                  <a:schemeClr val="tx1"/>
                </a:solidFill>
                <a:highlight>
                  <a:srgbClr val="FFFF00"/>
                </a:highlight>
                <a:latin typeface="Prata" panose="00000500000000000000" pitchFamily="34" charset="0"/>
                <a:ea typeface="Prata" panose="00000500000000000000" pitchFamily="34" charset="-122"/>
                <a:cs typeface="Prata" panose="00000500000000000000" pitchFamily="34" charset="-120"/>
              </a:rPr>
              <a:t>Excel/CSV Imports</a:t>
            </a:r>
            <a:endParaRPr lang="en-US" sz="2200" dirty="0">
              <a:solidFill>
                <a:schemeClr val="tx1"/>
              </a:solidFill>
              <a:highlight>
                <a:srgbClr val="FFFF00"/>
              </a:highlight>
              <a:latin typeface="Prata" panose="00000500000000000000" pitchFamily="34" charset="0"/>
              <a:ea typeface="Prata" panose="00000500000000000000" pitchFamily="34" charset="-122"/>
              <a:cs typeface="Prata" panose="00000500000000000000" pitchFamily="34" charset="-120"/>
            </a:endParaRPr>
          </a:p>
        </p:txBody>
      </p:sp>
      <p:sp>
        <p:nvSpPr>
          <p:cNvPr id="11" name="Text 9"/>
          <p:cNvSpPr/>
          <p:nvPr>
            <p:custDataLst>
              <p:tags r:id="rId8"/>
            </p:custDataLst>
          </p:nvPr>
        </p:nvSpPr>
        <p:spPr>
          <a:xfrm>
            <a:off x="7541895" y="4163060"/>
            <a:ext cx="6144260" cy="363220"/>
          </a:xfrm>
          <a:prstGeom prst="rect">
            <a:avLst/>
          </a:prstGeom>
          <a:noFill/>
        </p:spPr>
        <p:txBody>
          <a:bodyPr wrap="none" lIns="0" tIns="0" rIns="0" bIns="0" rtlCol="0" anchor="t"/>
          <a:p>
            <a:pPr marL="0" indent="0" algn="l">
              <a:lnSpc>
                <a:spcPts val="2850"/>
              </a:lnSpc>
              <a:buNone/>
            </a:pPr>
            <a:r>
              <a:rPr lang="en-US" sz="1750" dirty="0">
                <a:solidFill>
                  <a:schemeClr val="tx1"/>
                </a:solidFill>
                <a:latin typeface="Raleway" pitchFamily="34" charset="0"/>
                <a:ea typeface="Raleway" pitchFamily="34" charset="-122"/>
                <a:cs typeface="Raleway" pitchFamily="34" charset="-120"/>
              </a:rPr>
              <a:t>Seamlessly integrate existing data from various sources.</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12" name="Shape 10"/>
          <p:cNvSpPr/>
          <p:nvPr>
            <p:custDataLst>
              <p:tags r:id="rId9"/>
            </p:custDataLst>
          </p:nvPr>
        </p:nvSpPr>
        <p:spPr>
          <a:xfrm>
            <a:off x="793790" y="4752618"/>
            <a:ext cx="6521410" cy="1669852"/>
          </a:xfrm>
          <a:prstGeom prst="rect">
            <a:avLst/>
          </a:prstGeom>
          <a:solidFill>
            <a:srgbClr val="FFC000"/>
          </a:solidFill>
        </p:spPr>
      </p:sp>
      <p:sp>
        <p:nvSpPr>
          <p:cNvPr id="13" name="Shape 11"/>
          <p:cNvSpPr/>
          <p:nvPr>
            <p:custDataLst>
              <p:tags r:id="rId10"/>
            </p:custDataLst>
          </p:nvPr>
        </p:nvSpPr>
        <p:spPr>
          <a:xfrm>
            <a:off x="793790" y="4752618"/>
            <a:ext cx="6521410" cy="30480"/>
          </a:xfrm>
          <a:prstGeom prst="roundRect">
            <a:avLst>
              <a:gd name="adj" fmla="val 111628"/>
            </a:avLst>
          </a:prstGeom>
          <a:solidFill>
            <a:srgbClr val="535455"/>
          </a:solidFill>
        </p:spPr>
      </p:sp>
      <p:sp>
        <p:nvSpPr>
          <p:cNvPr id="14" name="Text 12"/>
          <p:cNvSpPr/>
          <p:nvPr>
            <p:custDataLst>
              <p:tags r:id="rId11"/>
            </p:custDataLst>
          </p:nvPr>
        </p:nvSpPr>
        <p:spPr>
          <a:xfrm>
            <a:off x="1020604" y="4979432"/>
            <a:ext cx="2835235" cy="354330"/>
          </a:xfrm>
          <a:prstGeom prst="rect">
            <a:avLst/>
          </a:prstGeom>
          <a:noFill/>
        </p:spPr>
        <p:txBody>
          <a:bodyPr wrap="none" lIns="0" tIns="0" rIns="0" bIns="0" rtlCol="0" anchor="t"/>
          <a:p>
            <a:pPr marL="0" indent="0" algn="l">
              <a:lnSpc>
                <a:spcPts val="2750"/>
              </a:lnSpc>
              <a:buNone/>
            </a:pPr>
            <a:r>
              <a:rPr lang="en-US" sz="2200" dirty="0">
                <a:solidFill>
                  <a:schemeClr val="tx1"/>
                </a:solidFill>
                <a:highlight>
                  <a:srgbClr val="FFFF00"/>
                </a:highlight>
                <a:latin typeface="Prata" panose="00000500000000000000" pitchFamily="34" charset="0"/>
                <a:ea typeface="Prata" panose="00000500000000000000" pitchFamily="34" charset="-122"/>
                <a:cs typeface="Prata" panose="00000500000000000000" pitchFamily="34" charset="-120"/>
              </a:rPr>
              <a:t>AI/ML Analytics</a:t>
            </a:r>
            <a:endParaRPr lang="en-US" sz="2200" dirty="0">
              <a:solidFill>
                <a:schemeClr val="tx1"/>
              </a:solidFill>
              <a:highlight>
                <a:srgbClr val="FFFF00"/>
              </a:highlight>
              <a:latin typeface="Prata" panose="00000500000000000000" pitchFamily="34" charset="0"/>
              <a:ea typeface="Prata" panose="00000500000000000000" pitchFamily="34" charset="-122"/>
              <a:cs typeface="Prata" panose="00000500000000000000" pitchFamily="34" charset="-120"/>
            </a:endParaRPr>
          </a:p>
        </p:txBody>
      </p:sp>
      <p:sp>
        <p:nvSpPr>
          <p:cNvPr id="15" name="Text 13"/>
          <p:cNvSpPr/>
          <p:nvPr>
            <p:custDataLst>
              <p:tags r:id="rId12"/>
            </p:custDataLst>
          </p:nvPr>
        </p:nvSpPr>
        <p:spPr>
          <a:xfrm>
            <a:off x="1020604" y="5469850"/>
            <a:ext cx="6067782" cy="362903"/>
          </a:xfrm>
          <a:prstGeom prst="rect">
            <a:avLst/>
          </a:prstGeom>
          <a:noFill/>
        </p:spPr>
        <p:txBody>
          <a:bodyPr wrap="none" lIns="0" tIns="0" rIns="0" bIns="0" rtlCol="0" anchor="t"/>
          <a:p>
            <a:pPr marL="0" indent="0" algn="l">
              <a:lnSpc>
                <a:spcPts val="2850"/>
              </a:lnSpc>
              <a:buNone/>
            </a:pPr>
            <a:r>
              <a:rPr lang="en-US" sz="1750" dirty="0">
                <a:solidFill>
                  <a:schemeClr val="tx1"/>
                </a:solidFill>
                <a:latin typeface="Raleway" pitchFamily="34" charset="0"/>
                <a:ea typeface="Raleway" pitchFamily="34" charset="-122"/>
                <a:cs typeface="Raleway" pitchFamily="34" charset="-120"/>
              </a:rPr>
              <a:t>Advanced algorithms for deep, predictive insights.</a:t>
            </a:r>
            <a:endParaRPr lang="en-US" sz="1750" dirty="0"/>
          </a:p>
        </p:txBody>
      </p:sp>
      <p:sp>
        <p:nvSpPr>
          <p:cNvPr id="16" name="Shape 14"/>
          <p:cNvSpPr/>
          <p:nvPr>
            <p:custDataLst>
              <p:tags r:id="rId13"/>
            </p:custDataLst>
          </p:nvPr>
        </p:nvSpPr>
        <p:spPr>
          <a:xfrm>
            <a:off x="7315200" y="4752618"/>
            <a:ext cx="6521410" cy="1669852"/>
          </a:xfrm>
          <a:prstGeom prst="rect">
            <a:avLst/>
          </a:prstGeom>
          <a:solidFill>
            <a:srgbClr val="FFC000"/>
          </a:solidFill>
        </p:spPr>
      </p:sp>
      <p:sp>
        <p:nvSpPr>
          <p:cNvPr id="17" name="Shape 15"/>
          <p:cNvSpPr/>
          <p:nvPr>
            <p:custDataLst>
              <p:tags r:id="rId14"/>
            </p:custDataLst>
          </p:nvPr>
        </p:nvSpPr>
        <p:spPr>
          <a:xfrm>
            <a:off x="7315200" y="4752618"/>
            <a:ext cx="30480" cy="1669852"/>
          </a:xfrm>
          <a:prstGeom prst="roundRect">
            <a:avLst>
              <a:gd name="adj" fmla="val 111628"/>
            </a:avLst>
          </a:prstGeom>
          <a:solidFill>
            <a:srgbClr val="535455"/>
          </a:solidFill>
        </p:spPr>
      </p:sp>
      <p:sp>
        <p:nvSpPr>
          <p:cNvPr id="18" name="Shape 16"/>
          <p:cNvSpPr/>
          <p:nvPr>
            <p:custDataLst>
              <p:tags r:id="rId15"/>
            </p:custDataLst>
          </p:nvPr>
        </p:nvSpPr>
        <p:spPr>
          <a:xfrm>
            <a:off x="7315200" y="4752618"/>
            <a:ext cx="6521410" cy="30480"/>
          </a:xfrm>
          <a:prstGeom prst="roundRect">
            <a:avLst>
              <a:gd name="adj" fmla="val 111628"/>
            </a:avLst>
          </a:prstGeom>
          <a:solidFill>
            <a:srgbClr val="535455"/>
          </a:solidFill>
        </p:spPr>
      </p:sp>
      <p:sp>
        <p:nvSpPr>
          <p:cNvPr id="19" name="Text 17"/>
          <p:cNvSpPr/>
          <p:nvPr>
            <p:custDataLst>
              <p:tags r:id="rId16"/>
            </p:custDataLst>
          </p:nvPr>
        </p:nvSpPr>
        <p:spPr>
          <a:xfrm>
            <a:off x="7542014" y="4979432"/>
            <a:ext cx="2917627" cy="354330"/>
          </a:xfrm>
          <a:prstGeom prst="rect">
            <a:avLst/>
          </a:prstGeom>
          <a:noFill/>
        </p:spPr>
        <p:txBody>
          <a:bodyPr wrap="none" lIns="0" tIns="0" rIns="0" bIns="0" rtlCol="0" anchor="t"/>
          <a:p>
            <a:pPr marL="0" indent="0" algn="l">
              <a:lnSpc>
                <a:spcPts val="2750"/>
              </a:lnSpc>
              <a:buNone/>
            </a:pPr>
            <a:r>
              <a:rPr lang="en-US" sz="2200" dirty="0">
                <a:solidFill>
                  <a:schemeClr val="tx1"/>
                </a:solidFill>
                <a:highlight>
                  <a:srgbClr val="FFFF00"/>
                </a:highlight>
                <a:latin typeface="Prata" panose="00000500000000000000" pitchFamily="34" charset="0"/>
                <a:ea typeface="Prata" panose="00000500000000000000" pitchFamily="34" charset="-122"/>
                <a:cs typeface="Prata" panose="00000500000000000000" pitchFamily="34" charset="-120"/>
              </a:rPr>
              <a:t>Automated Reporting</a:t>
            </a:r>
            <a:endParaRPr lang="en-US" sz="2200" dirty="0">
              <a:solidFill>
                <a:schemeClr val="tx1"/>
              </a:solidFill>
              <a:highlight>
                <a:srgbClr val="FFFF00"/>
              </a:highlight>
              <a:latin typeface="Prata" panose="00000500000000000000" pitchFamily="34" charset="0"/>
              <a:ea typeface="Prata" panose="00000500000000000000" pitchFamily="34" charset="-122"/>
              <a:cs typeface="Prata" panose="00000500000000000000" pitchFamily="34" charset="-120"/>
            </a:endParaRPr>
          </a:p>
        </p:txBody>
      </p:sp>
      <p:sp>
        <p:nvSpPr>
          <p:cNvPr id="20" name="Text 18"/>
          <p:cNvSpPr/>
          <p:nvPr>
            <p:custDataLst>
              <p:tags r:id="rId17"/>
            </p:custDataLst>
          </p:nvPr>
        </p:nvSpPr>
        <p:spPr>
          <a:xfrm>
            <a:off x="7542014" y="5469850"/>
            <a:ext cx="6067782" cy="725805"/>
          </a:xfrm>
          <a:prstGeom prst="rect">
            <a:avLst/>
          </a:prstGeom>
          <a:noFill/>
        </p:spPr>
        <p:txBody>
          <a:bodyPr wrap="square" lIns="0" tIns="0" rIns="0" bIns="0" rtlCol="0" anchor="t"/>
          <a:p>
            <a:pPr marL="0" indent="0" algn="l">
              <a:lnSpc>
                <a:spcPts val="2850"/>
              </a:lnSpc>
              <a:buNone/>
            </a:pPr>
            <a:r>
              <a:rPr lang="en-US" sz="1750" dirty="0">
                <a:solidFill>
                  <a:schemeClr val="tx1"/>
                </a:solidFill>
                <a:latin typeface="Raleway" pitchFamily="34" charset="0"/>
                <a:ea typeface="Raleway" pitchFamily="34" charset="-122"/>
                <a:cs typeface="Raleway" pitchFamily="34" charset="-120"/>
              </a:rPr>
              <a:t>Generate regular reports effortlessly, saving time and resources.</a:t>
            </a:r>
            <a:endParaRPr lang="en-US" sz="1750" dirty="0">
              <a:solidFill>
                <a:schemeClr val="tx1"/>
              </a:solidFill>
              <a:latin typeface="Raleway" pitchFamily="34" charset="0"/>
              <a:ea typeface="Raleway" pitchFamily="34" charset="-122"/>
              <a:cs typeface="Raleway" pitchFamily="34" charset="-120"/>
            </a:endParaRPr>
          </a:p>
        </p:txBody>
      </p:sp>
      <p:sp>
        <p:nvSpPr>
          <p:cNvPr id="21" name="Rectangles 20"/>
          <p:cNvSpPr/>
          <p:nvPr/>
        </p:nvSpPr>
        <p:spPr>
          <a:xfrm>
            <a:off x="12790805" y="7773670"/>
            <a:ext cx="1753235" cy="409575"/>
          </a:xfrm>
          <a:prstGeom prst="rect">
            <a:avLst/>
          </a:prstGeom>
          <a:solidFill>
            <a:schemeClr val="bg2">
              <a:lumMod val="10000"/>
            </a:schemeClr>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500">
        <p15:prstTrans prst="pageCurlDoubl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87718"/>
            <a:ext cx="7556421" cy="1417558"/>
          </a:xfrm>
          <a:prstGeom prst="rect">
            <a:avLst/>
          </a:prstGeom>
          <a:noFill/>
        </p:spPr>
        <p:txBody>
          <a:bodyPr wrap="square" lIns="0" tIns="0" rIns="0" bIns="0" rtlCol="0" anchor="t"/>
          <a:p>
            <a:pPr marL="0" indent="0" algn="l">
              <a:lnSpc>
                <a:spcPts val="5550"/>
              </a:lnSpc>
              <a:buNone/>
            </a:pPr>
            <a:r>
              <a:rPr lang="en-US" sz="4450" dirty="0">
                <a:solidFill>
                  <a:srgbClr val="F2E782"/>
                </a:solidFill>
                <a:latin typeface="Prata" panose="00000500000000000000" pitchFamily="34" charset="0"/>
                <a:ea typeface="Prata" panose="00000500000000000000" pitchFamily="34" charset="-122"/>
                <a:cs typeface="Prata" panose="00000500000000000000" pitchFamily="34" charset="-120"/>
              </a:rPr>
              <a:t>Transform Your HR Strategy Today</a:t>
            </a:r>
            <a:endParaRPr lang="en-US" sz="4450" dirty="0"/>
          </a:p>
        </p:txBody>
      </p:sp>
      <p:sp>
        <p:nvSpPr>
          <p:cNvPr id="4" name="Shape 1"/>
          <p:cNvSpPr/>
          <p:nvPr/>
        </p:nvSpPr>
        <p:spPr>
          <a:xfrm>
            <a:off x="793790" y="2545437"/>
            <a:ext cx="510302" cy="510302"/>
          </a:xfrm>
          <a:prstGeom prst="roundRect">
            <a:avLst>
              <a:gd name="adj" fmla="val 6667"/>
            </a:avLst>
          </a:prstGeom>
          <a:solidFill>
            <a:srgbClr val="FFD700"/>
          </a:solidFill>
        </p:spPr>
      </p:sp>
      <p:sp>
        <p:nvSpPr>
          <p:cNvPr id="5" name="Text 2"/>
          <p:cNvSpPr/>
          <p:nvPr/>
        </p:nvSpPr>
        <p:spPr>
          <a:xfrm>
            <a:off x="878860" y="2587943"/>
            <a:ext cx="340162" cy="425291"/>
          </a:xfrm>
          <a:prstGeom prst="rect">
            <a:avLst/>
          </a:prstGeom>
          <a:noFill/>
        </p:spPr>
        <p:txBody>
          <a:bodyPr wrap="none" lIns="0" tIns="0" rIns="0" bIns="0" rtlCol="0" anchor="t"/>
          <a:p>
            <a:pPr marL="0" indent="0" algn="ctr">
              <a:lnSpc>
                <a:spcPts val="2650"/>
              </a:lnSpc>
              <a:buNone/>
            </a:pPr>
            <a:r>
              <a:rPr lang="en-US" sz="2650" dirty="0">
                <a:solidFill>
                  <a:srgbClr val="000000"/>
                </a:solidFill>
                <a:latin typeface="Prata" panose="00000500000000000000" pitchFamily="34" charset="0"/>
                <a:ea typeface="Prata" panose="00000500000000000000" pitchFamily="34" charset="-122"/>
                <a:cs typeface="Prata" panose="00000500000000000000" pitchFamily="34" charset="-120"/>
              </a:rPr>
              <a:t>1</a:t>
            </a:r>
            <a:endParaRPr lang="en-US" sz="2650" dirty="0"/>
          </a:p>
        </p:txBody>
      </p:sp>
      <p:sp>
        <p:nvSpPr>
          <p:cNvPr id="6" name="Text 3"/>
          <p:cNvSpPr/>
          <p:nvPr/>
        </p:nvSpPr>
        <p:spPr>
          <a:xfrm>
            <a:off x="1530906" y="2587943"/>
            <a:ext cx="4533067" cy="425291"/>
          </a:xfrm>
          <a:prstGeom prst="rect">
            <a:avLst/>
          </a:prstGeom>
          <a:noFill/>
        </p:spPr>
        <p:txBody>
          <a:bodyPr wrap="none" lIns="0" tIns="0" rIns="0" bIns="0" rtlCol="0" anchor="t"/>
          <a:p>
            <a:pPr marL="0" indent="0" algn="l">
              <a:lnSpc>
                <a:spcPts val="3300"/>
              </a:lnSpc>
              <a:buNone/>
            </a:pPr>
            <a:r>
              <a:rPr lang="en-US" sz="2650" dirty="0">
                <a:solidFill>
                  <a:srgbClr val="CFCBBF"/>
                </a:solidFill>
                <a:latin typeface="Prata" panose="00000500000000000000" pitchFamily="34" charset="0"/>
                <a:ea typeface="Prata" panose="00000500000000000000" pitchFamily="34" charset="-122"/>
                <a:cs typeface="Prata" panose="00000500000000000000" pitchFamily="34" charset="-120"/>
              </a:rPr>
              <a:t>Reduce time-to-hire by 40%</a:t>
            </a:r>
            <a:endParaRPr lang="en-US" sz="2650" dirty="0"/>
          </a:p>
        </p:txBody>
      </p:sp>
      <p:sp>
        <p:nvSpPr>
          <p:cNvPr id="7" name="Text 4"/>
          <p:cNvSpPr/>
          <p:nvPr/>
        </p:nvSpPr>
        <p:spPr>
          <a:xfrm>
            <a:off x="1530906" y="3149322"/>
            <a:ext cx="6819305" cy="725805"/>
          </a:xfrm>
          <a:prstGeom prst="rect">
            <a:avLst/>
          </a:prstGeom>
          <a:noFill/>
        </p:spPr>
        <p:txBody>
          <a:bodyPr wrap="square" lIns="0" tIns="0" rIns="0" bIns="0" rtlCol="0" anchor="t"/>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Streamlined onboarding workflows and predictive analytics accelerate talent acquisition processes.</a:t>
            </a:r>
            <a:endParaRPr lang="en-US" sz="1750" dirty="0"/>
          </a:p>
        </p:txBody>
      </p:sp>
      <p:sp>
        <p:nvSpPr>
          <p:cNvPr id="8" name="Shape 5"/>
          <p:cNvSpPr/>
          <p:nvPr/>
        </p:nvSpPr>
        <p:spPr>
          <a:xfrm>
            <a:off x="793790" y="4328755"/>
            <a:ext cx="510302" cy="510302"/>
          </a:xfrm>
          <a:prstGeom prst="roundRect">
            <a:avLst>
              <a:gd name="adj" fmla="val 6667"/>
            </a:avLst>
          </a:prstGeom>
          <a:solidFill>
            <a:srgbClr val="FFD700"/>
          </a:solidFill>
        </p:spPr>
      </p:sp>
      <p:sp>
        <p:nvSpPr>
          <p:cNvPr id="9" name="Text 6"/>
          <p:cNvSpPr/>
          <p:nvPr/>
        </p:nvSpPr>
        <p:spPr>
          <a:xfrm>
            <a:off x="878860" y="4371261"/>
            <a:ext cx="340162" cy="425291"/>
          </a:xfrm>
          <a:prstGeom prst="rect">
            <a:avLst/>
          </a:prstGeom>
          <a:noFill/>
        </p:spPr>
        <p:txBody>
          <a:bodyPr wrap="none" lIns="0" tIns="0" rIns="0" bIns="0" rtlCol="0" anchor="t"/>
          <a:p>
            <a:pPr marL="0" indent="0" algn="ctr">
              <a:lnSpc>
                <a:spcPts val="2650"/>
              </a:lnSpc>
              <a:buNone/>
            </a:pPr>
            <a:r>
              <a:rPr lang="en-US" sz="2650" dirty="0">
                <a:solidFill>
                  <a:srgbClr val="000000"/>
                </a:solidFill>
                <a:latin typeface="Prata" panose="00000500000000000000" pitchFamily="34" charset="0"/>
                <a:ea typeface="Prata" panose="00000500000000000000" pitchFamily="34" charset="-122"/>
                <a:cs typeface="Prata" panose="00000500000000000000" pitchFamily="34" charset="-120"/>
              </a:rPr>
              <a:t>2</a:t>
            </a:r>
            <a:endParaRPr lang="en-US" sz="2650" dirty="0"/>
          </a:p>
        </p:txBody>
      </p:sp>
      <p:sp>
        <p:nvSpPr>
          <p:cNvPr id="10" name="Text 7"/>
          <p:cNvSpPr/>
          <p:nvPr/>
        </p:nvSpPr>
        <p:spPr>
          <a:xfrm>
            <a:off x="1530906" y="4371261"/>
            <a:ext cx="4236720" cy="425291"/>
          </a:xfrm>
          <a:prstGeom prst="rect">
            <a:avLst/>
          </a:prstGeom>
          <a:noFill/>
        </p:spPr>
        <p:txBody>
          <a:bodyPr wrap="none" lIns="0" tIns="0" rIns="0" bIns="0" rtlCol="0" anchor="t"/>
          <a:p>
            <a:pPr marL="0" indent="0" algn="l">
              <a:lnSpc>
                <a:spcPts val="3300"/>
              </a:lnSpc>
              <a:buNone/>
            </a:pPr>
            <a:r>
              <a:rPr lang="en-US" sz="2650" dirty="0">
                <a:solidFill>
                  <a:srgbClr val="CFCBBF"/>
                </a:solidFill>
                <a:latin typeface="Prata" panose="00000500000000000000" pitchFamily="34" charset="0"/>
                <a:ea typeface="Prata" panose="00000500000000000000" pitchFamily="34" charset="-122"/>
                <a:cs typeface="Prata" panose="00000500000000000000" pitchFamily="34" charset="-120"/>
              </a:rPr>
              <a:t>Increase retention by 25%</a:t>
            </a:r>
            <a:endParaRPr lang="en-US" sz="2650" dirty="0"/>
          </a:p>
        </p:txBody>
      </p:sp>
      <p:sp>
        <p:nvSpPr>
          <p:cNvPr id="11" name="Text 8"/>
          <p:cNvSpPr/>
          <p:nvPr/>
        </p:nvSpPr>
        <p:spPr>
          <a:xfrm>
            <a:off x="1530906" y="4932640"/>
            <a:ext cx="6819305" cy="725805"/>
          </a:xfrm>
          <a:prstGeom prst="rect">
            <a:avLst/>
          </a:prstGeom>
          <a:noFill/>
        </p:spPr>
        <p:txBody>
          <a:bodyPr wrap="square" lIns="0" tIns="0" rIns="0" bIns="0" rtlCol="0" anchor="t"/>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Early warning systems and personalized interventions keep top talent engaged and productive.</a:t>
            </a:r>
            <a:endParaRPr lang="en-US" sz="1750" dirty="0"/>
          </a:p>
        </p:txBody>
      </p:sp>
      <p:sp>
        <p:nvSpPr>
          <p:cNvPr id="12" name="Shape 9"/>
          <p:cNvSpPr/>
          <p:nvPr/>
        </p:nvSpPr>
        <p:spPr>
          <a:xfrm>
            <a:off x="793790" y="6112073"/>
            <a:ext cx="510302" cy="510302"/>
          </a:xfrm>
          <a:prstGeom prst="roundRect">
            <a:avLst>
              <a:gd name="adj" fmla="val 6667"/>
            </a:avLst>
          </a:prstGeom>
          <a:solidFill>
            <a:srgbClr val="FFD700"/>
          </a:solidFill>
        </p:spPr>
      </p:sp>
      <p:sp>
        <p:nvSpPr>
          <p:cNvPr id="13" name="Text 10"/>
          <p:cNvSpPr/>
          <p:nvPr/>
        </p:nvSpPr>
        <p:spPr>
          <a:xfrm>
            <a:off x="878860" y="6154579"/>
            <a:ext cx="340162" cy="425291"/>
          </a:xfrm>
          <a:prstGeom prst="rect">
            <a:avLst/>
          </a:prstGeom>
          <a:noFill/>
        </p:spPr>
        <p:txBody>
          <a:bodyPr wrap="none" lIns="0" tIns="0" rIns="0" bIns="0" rtlCol="0" anchor="t"/>
          <a:p>
            <a:pPr marL="0" indent="0" algn="ctr">
              <a:lnSpc>
                <a:spcPts val="2650"/>
              </a:lnSpc>
              <a:buNone/>
            </a:pPr>
            <a:r>
              <a:rPr lang="en-US" sz="2650" dirty="0">
                <a:solidFill>
                  <a:srgbClr val="000000"/>
                </a:solidFill>
                <a:latin typeface="Prata" panose="00000500000000000000" pitchFamily="34" charset="0"/>
                <a:ea typeface="Prata" panose="00000500000000000000" pitchFamily="34" charset="-122"/>
                <a:cs typeface="Prata" panose="00000500000000000000" pitchFamily="34" charset="-120"/>
              </a:rPr>
              <a:t>3</a:t>
            </a:r>
            <a:endParaRPr lang="en-US" sz="2650" dirty="0"/>
          </a:p>
        </p:txBody>
      </p:sp>
      <p:sp>
        <p:nvSpPr>
          <p:cNvPr id="14" name="Text 11"/>
          <p:cNvSpPr/>
          <p:nvPr/>
        </p:nvSpPr>
        <p:spPr>
          <a:xfrm>
            <a:off x="1530906" y="6154579"/>
            <a:ext cx="4491514" cy="425291"/>
          </a:xfrm>
          <a:prstGeom prst="rect">
            <a:avLst/>
          </a:prstGeom>
          <a:noFill/>
        </p:spPr>
        <p:txBody>
          <a:bodyPr wrap="none" lIns="0" tIns="0" rIns="0" bIns="0" rtlCol="0" anchor="t"/>
          <a:p>
            <a:pPr marL="0" indent="0" algn="l">
              <a:lnSpc>
                <a:spcPts val="3300"/>
              </a:lnSpc>
              <a:buNone/>
            </a:pPr>
            <a:r>
              <a:rPr lang="en-US" sz="2650" dirty="0">
                <a:solidFill>
                  <a:srgbClr val="CFCBBF"/>
                </a:solidFill>
                <a:latin typeface="Prata" panose="00000500000000000000" pitchFamily="34" charset="0"/>
                <a:ea typeface="Prata" panose="00000500000000000000" pitchFamily="34" charset="-122"/>
                <a:cs typeface="Prata" panose="00000500000000000000" pitchFamily="34" charset="-120"/>
              </a:rPr>
              <a:t>Drive data-driven decisions</a:t>
            </a:r>
            <a:endParaRPr lang="en-US" sz="2650" dirty="0"/>
          </a:p>
        </p:txBody>
      </p:sp>
      <p:sp>
        <p:nvSpPr>
          <p:cNvPr id="15" name="Text 12"/>
          <p:cNvSpPr/>
          <p:nvPr/>
        </p:nvSpPr>
        <p:spPr>
          <a:xfrm>
            <a:off x="1530906" y="6715958"/>
            <a:ext cx="6819305" cy="725805"/>
          </a:xfrm>
          <a:prstGeom prst="rect">
            <a:avLst/>
          </a:prstGeom>
          <a:noFill/>
        </p:spPr>
        <p:txBody>
          <a:bodyPr wrap="square" lIns="0" tIns="0" rIns="0" bIns="0" rtlCol="0" anchor="t"/>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Replace gut instincts with actionable insights that align workforce strategy with business objectives.</a:t>
            </a:r>
            <a:endParaRPr lang="en-US" sz="1750" dirty="0"/>
          </a:p>
        </p:txBody>
      </p:sp>
    </p:spTree>
  </p:cSld>
  <p:clrMapOvr>
    <a:masterClrMapping/>
  </p:clrMapOvr>
  <mc:AlternateContent xmlns:mc="http://schemas.openxmlformats.org/markup-compatibility/2006">
    <mc:Choice xmlns:p14="http://schemas.microsoft.com/office/powerpoint/2010/main" Requires="p14">
      <p:transition p14:dur="500">
        <p14:prism isInverted="1"/>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0331" y="581739"/>
            <a:ext cx="5881449" cy="528876"/>
          </a:xfrm>
          <a:prstGeom prst="rect">
            <a:avLst/>
          </a:prstGeom>
          <a:noFill/>
        </p:spPr>
        <p:txBody>
          <a:bodyPr wrap="none" lIns="0" tIns="0" rIns="0" bIns="0" rtlCol="0" anchor="t"/>
          <a:lstStyle/>
          <a:p>
            <a:pPr marL="0" indent="0" algn="l">
              <a:lnSpc>
                <a:spcPts val="4150"/>
              </a:lnSpc>
              <a:buNone/>
            </a:pPr>
            <a:r>
              <a:rPr lang="en-US" sz="3300" dirty="0">
                <a:solidFill>
                  <a:srgbClr val="F2E782"/>
                </a:solidFill>
                <a:latin typeface="Prata" panose="00000500000000000000" pitchFamily="34" charset="0"/>
                <a:ea typeface="Prata" panose="00000500000000000000" pitchFamily="34" charset="-122"/>
                <a:cs typeface="Prata" panose="00000500000000000000" pitchFamily="34" charset="-120"/>
              </a:rPr>
              <a:t>Impact on Your Organization</a:t>
            </a:r>
            <a:endParaRPr lang="en-US" sz="3300" dirty="0"/>
          </a:p>
        </p:txBody>
      </p:sp>
      <p:sp>
        <p:nvSpPr>
          <p:cNvPr id="3" name="Text 1"/>
          <p:cNvSpPr/>
          <p:nvPr/>
        </p:nvSpPr>
        <p:spPr>
          <a:xfrm>
            <a:off x="740331" y="1539518"/>
            <a:ext cx="6316861" cy="1015484"/>
          </a:xfrm>
          <a:prstGeom prst="rect">
            <a:avLst/>
          </a:prstGeom>
          <a:noFill/>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Implementing the Unified HR Insights Dashboard leads to tangible benefits across your organization, fostering a more engaged, productive, and satisfied workforce.</a:t>
            </a:r>
            <a:endParaRPr lang="en-US" sz="1650" dirty="0"/>
          </a:p>
        </p:txBody>
      </p:sp>
      <p:sp>
        <p:nvSpPr>
          <p:cNvPr id="4" name="Text 2"/>
          <p:cNvSpPr/>
          <p:nvPr/>
        </p:nvSpPr>
        <p:spPr>
          <a:xfrm>
            <a:off x="740331" y="2744748"/>
            <a:ext cx="6316861" cy="676989"/>
          </a:xfrm>
          <a:prstGeom prst="rect">
            <a:avLst/>
          </a:prstGeom>
          <a:noFill/>
        </p:spPr>
        <p:txBody>
          <a:bodyPr wrap="square" lIns="0" tIns="0" rIns="0" bIns="0" rtlCol="0" anchor="t"/>
          <a:lstStyle/>
          <a:p>
            <a:pPr marL="0" indent="0" algn="l">
              <a:lnSpc>
                <a:spcPts val="2650"/>
              </a:lnSpc>
              <a:buSzPct val="100000"/>
              <a:buNone/>
            </a:pPr>
            <a:r>
              <a:rPr lang="en-US" sz="1650" b="1" dirty="0">
                <a:solidFill>
                  <a:srgbClr val="CFCBBF"/>
                </a:solidFill>
                <a:latin typeface="Raleway" pitchFamily="34" charset="0"/>
                <a:ea typeface="Raleway" pitchFamily="34" charset="-122"/>
                <a:cs typeface="Raleway" pitchFamily="34" charset="-120"/>
              </a:rPr>
              <a:t>Increased Employee Retention:</a:t>
            </a:r>
            <a:r>
              <a:rPr lang="en-US" sz="1650" dirty="0">
                <a:solidFill>
                  <a:srgbClr val="CFCBBF"/>
                </a:solidFill>
                <a:latin typeface="Raleway" pitchFamily="34" charset="0"/>
                <a:ea typeface="Raleway" pitchFamily="34" charset="-122"/>
                <a:cs typeface="Raleway" pitchFamily="34" charset="-120"/>
              </a:rPr>
              <a:t> By understanding and addressing key factors.</a:t>
            </a:r>
            <a:endParaRPr lang="en-US" sz="1650" dirty="0"/>
          </a:p>
        </p:txBody>
      </p:sp>
      <p:sp>
        <p:nvSpPr>
          <p:cNvPr id="5" name="Text 3"/>
          <p:cNvSpPr/>
          <p:nvPr/>
        </p:nvSpPr>
        <p:spPr>
          <a:xfrm>
            <a:off x="740331" y="3495675"/>
            <a:ext cx="6316861" cy="676989"/>
          </a:xfrm>
          <a:prstGeom prst="rect">
            <a:avLst/>
          </a:prstGeom>
          <a:noFill/>
        </p:spPr>
        <p:txBody>
          <a:bodyPr wrap="square" lIns="0" tIns="0" rIns="0" bIns="0" rtlCol="0" anchor="t"/>
          <a:lstStyle/>
          <a:p>
            <a:pPr marL="0" indent="0" algn="l">
              <a:lnSpc>
                <a:spcPts val="2650"/>
              </a:lnSpc>
              <a:buSzPct val="100000"/>
              <a:buNone/>
            </a:pPr>
            <a:r>
              <a:rPr lang="en-US" sz="1650" b="1" dirty="0">
                <a:solidFill>
                  <a:srgbClr val="CFCBBF"/>
                </a:solidFill>
                <a:latin typeface="Raleway" pitchFamily="34" charset="0"/>
                <a:ea typeface="Raleway" pitchFamily="34" charset="-122"/>
                <a:cs typeface="Raleway" pitchFamily="34" charset="-120"/>
              </a:rPr>
              <a:t>Improved Talent Acquisition:</a:t>
            </a:r>
            <a:r>
              <a:rPr lang="en-US" sz="1650" dirty="0">
                <a:solidFill>
                  <a:srgbClr val="CFCBBF"/>
                </a:solidFill>
                <a:latin typeface="Raleway" pitchFamily="34" charset="0"/>
                <a:ea typeface="Raleway" pitchFamily="34" charset="-122"/>
                <a:cs typeface="Raleway" pitchFamily="34" charset="-120"/>
              </a:rPr>
              <a:t> Streamlined processes attract top talent.</a:t>
            </a:r>
            <a:endParaRPr lang="en-US" sz="1650" dirty="0"/>
          </a:p>
        </p:txBody>
      </p:sp>
      <p:sp>
        <p:nvSpPr>
          <p:cNvPr id="6" name="Text 4"/>
          <p:cNvSpPr/>
          <p:nvPr/>
        </p:nvSpPr>
        <p:spPr>
          <a:xfrm>
            <a:off x="740331" y="4246602"/>
            <a:ext cx="6316861" cy="676989"/>
          </a:xfrm>
          <a:prstGeom prst="rect">
            <a:avLst/>
          </a:prstGeom>
          <a:noFill/>
        </p:spPr>
        <p:txBody>
          <a:bodyPr wrap="square" lIns="0" tIns="0" rIns="0" bIns="0" rtlCol="0" anchor="t"/>
          <a:lstStyle/>
          <a:p>
            <a:pPr marL="0" indent="0" algn="l">
              <a:lnSpc>
                <a:spcPts val="2650"/>
              </a:lnSpc>
              <a:buSzPct val="100000"/>
              <a:buNone/>
            </a:pPr>
            <a:r>
              <a:rPr lang="en-US" sz="1650" b="1" dirty="0">
                <a:solidFill>
                  <a:srgbClr val="CFCBBF"/>
                </a:solidFill>
                <a:latin typeface="Raleway" pitchFamily="34" charset="0"/>
                <a:ea typeface="Raleway" pitchFamily="34" charset="-122"/>
                <a:cs typeface="Raleway" pitchFamily="34" charset="-120"/>
              </a:rPr>
              <a:t>Enhanced Decision Making:</a:t>
            </a:r>
            <a:r>
              <a:rPr lang="en-US" sz="1650" dirty="0">
                <a:solidFill>
                  <a:srgbClr val="CFCBBF"/>
                </a:solidFill>
                <a:latin typeface="Raleway" pitchFamily="34" charset="0"/>
                <a:ea typeface="Raleway" pitchFamily="34" charset="-122"/>
                <a:cs typeface="Raleway" pitchFamily="34" charset="-120"/>
              </a:rPr>
              <a:t> Data-driven strategies for HR initiatives.</a:t>
            </a:r>
            <a:endParaRPr lang="en-US" sz="1650" dirty="0"/>
          </a:p>
        </p:txBody>
      </p:sp>
      <p:sp>
        <p:nvSpPr>
          <p:cNvPr id="7" name="Text 5"/>
          <p:cNvSpPr/>
          <p:nvPr/>
        </p:nvSpPr>
        <p:spPr>
          <a:xfrm>
            <a:off x="740331" y="4997529"/>
            <a:ext cx="6316861" cy="676989"/>
          </a:xfrm>
          <a:prstGeom prst="rect">
            <a:avLst/>
          </a:prstGeom>
          <a:noFill/>
        </p:spPr>
        <p:txBody>
          <a:bodyPr wrap="square" lIns="0" tIns="0" rIns="0" bIns="0" rtlCol="0" anchor="t"/>
          <a:lstStyle/>
          <a:p>
            <a:pPr marL="0" indent="0" algn="l">
              <a:lnSpc>
                <a:spcPts val="2650"/>
              </a:lnSpc>
              <a:buSzPct val="100000"/>
              <a:buNone/>
            </a:pPr>
            <a:r>
              <a:rPr lang="en-US" sz="1650" b="1" dirty="0">
                <a:solidFill>
                  <a:srgbClr val="CFCBBF"/>
                </a:solidFill>
                <a:latin typeface="Raleway" pitchFamily="34" charset="0"/>
                <a:ea typeface="Raleway" pitchFamily="34" charset="-122"/>
                <a:cs typeface="Raleway" pitchFamily="34" charset="-120"/>
              </a:rPr>
              <a:t>Optimized Resource Allocation:</a:t>
            </a:r>
            <a:r>
              <a:rPr lang="en-US" sz="1650" dirty="0">
                <a:solidFill>
                  <a:srgbClr val="CFCBBF"/>
                </a:solidFill>
                <a:latin typeface="Raleway" pitchFamily="34" charset="0"/>
                <a:ea typeface="Raleway" pitchFamily="34" charset="-122"/>
                <a:cs typeface="Raleway" pitchFamily="34" charset="-120"/>
              </a:rPr>
              <a:t> Deploy talent where it matters most.</a:t>
            </a:r>
            <a:endParaRPr lang="en-US" sz="1650" dirty="0"/>
          </a:p>
        </p:txBody>
      </p:sp>
      <p:pic>
        <p:nvPicPr>
          <p:cNvPr id="8" name="Image 0" descr="preencoded.png"/>
          <p:cNvPicPr>
            <a:picLocks noChangeAspect="1"/>
          </p:cNvPicPr>
          <p:nvPr/>
        </p:nvPicPr>
        <p:blipFill>
          <a:blip r:embed="rId1"/>
          <a:stretch>
            <a:fillRect/>
          </a:stretch>
        </p:blipFill>
        <p:spPr>
          <a:xfrm>
            <a:off x="7740213" y="1110774"/>
            <a:ext cx="6316861" cy="6316861"/>
          </a:xfrm>
          <a:prstGeom prst="rect">
            <a:avLst/>
          </a:prstGeom>
        </p:spPr>
      </p:pic>
      <p:sp>
        <p:nvSpPr>
          <p:cNvPr id="9" name="Right Arrow 8"/>
          <p:cNvSpPr/>
          <p:nvPr/>
        </p:nvSpPr>
        <p:spPr>
          <a:xfrm>
            <a:off x="200660" y="1586230"/>
            <a:ext cx="460375" cy="315595"/>
          </a:xfrm>
          <a:prstGeom prst="rightArrow">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ight Arrow 9"/>
          <p:cNvSpPr/>
          <p:nvPr/>
        </p:nvSpPr>
        <p:spPr>
          <a:xfrm>
            <a:off x="200660" y="2744470"/>
            <a:ext cx="460375" cy="315595"/>
          </a:xfrm>
          <a:prstGeom prst="rightArrow">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ight Arrow 10"/>
          <p:cNvSpPr/>
          <p:nvPr/>
        </p:nvSpPr>
        <p:spPr>
          <a:xfrm>
            <a:off x="200660" y="3495675"/>
            <a:ext cx="460375" cy="315595"/>
          </a:xfrm>
          <a:prstGeom prst="rightArrow">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ight Arrow 11"/>
          <p:cNvSpPr/>
          <p:nvPr/>
        </p:nvSpPr>
        <p:spPr>
          <a:xfrm>
            <a:off x="200660" y="4319270"/>
            <a:ext cx="460375" cy="315595"/>
          </a:xfrm>
          <a:prstGeom prst="rightArrow">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ight Arrow 12"/>
          <p:cNvSpPr/>
          <p:nvPr/>
        </p:nvSpPr>
        <p:spPr>
          <a:xfrm>
            <a:off x="200660" y="5071110"/>
            <a:ext cx="460375" cy="315595"/>
          </a:xfrm>
          <a:prstGeom prst="rightArrow">
            <a:avLst/>
          </a:prstGeom>
          <a:solidFill>
            <a:srgbClr val="FFC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nvSpPr>
        <p:spPr>
          <a:xfrm>
            <a:off x="12799060" y="7739380"/>
            <a:ext cx="1684655" cy="375285"/>
          </a:xfrm>
          <a:prstGeom prst="rect">
            <a:avLst/>
          </a:prstGeom>
          <a:solidFill>
            <a:schemeClr val="bg2">
              <a:lumMod val="10000"/>
            </a:schemeClr>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2704445" y="7716520"/>
            <a:ext cx="1809750" cy="387350"/>
          </a:xfrm>
          <a:prstGeom prst="rect">
            <a:avLst/>
          </a:prstGeom>
          <a:solidFill>
            <a:schemeClr val="bg2">
              <a:lumMod val="10000"/>
            </a:schemeClr>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 name="Picture 2" descr="ChatGPT Image Sep 22, 2025, 08_38_24 PM"/>
          <p:cNvPicPr>
            <a:picLocks noChangeAspect="1"/>
          </p:cNvPicPr>
          <p:nvPr/>
        </p:nvPicPr>
        <p:blipFill>
          <a:blip r:embed="rId1"/>
          <a:stretch>
            <a:fillRect/>
          </a:stretch>
        </p:blipFill>
        <p:spPr>
          <a:xfrm>
            <a:off x="73025" y="0"/>
            <a:ext cx="14442440" cy="822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500">
        <p15:prstTrans prst="airplan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0331" y="581739"/>
            <a:ext cx="11336417" cy="528876"/>
          </a:xfrm>
          <a:prstGeom prst="rect">
            <a:avLst/>
          </a:prstGeom>
          <a:noFill/>
        </p:spPr>
        <p:txBody>
          <a:bodyPr wrap="none" lIns="0" tIns="0" rIns="0" bIns="0" rtlCol="0" anchor="t"/>
          <a:lstStyle/>
          <a:p>
            <a:pPr marL="0" indent="0" algn="l">
              <a:lnSpc>
                <a:spcPts val="4150"/>
              </a:lnSpc>
              <a:buNone/>
            </a:pPr>
            <a:r>
              <a:rPr lang="en-US" sz="3300" dirty="0">
                <a:solidFill>
                  <a:srgbClr val="F2E782"/>
                </a:solidFill>
                <a:latin typeface="Prata" panose="00000500000000000000" pitchFamily="34" charset="0"/>
                <a:ea typeface="Prata" panose="00000500000000000000" pitchFamily="34" charset="-122"/>
                <a:cs typeface="Prata" panose="00000500000000000000" pitchFamily="34" charset="-120"/>
              </a:rPr>
              <a:t>The Challenge: Fragmented Data, Missed Opportunities</a:t>
            </a:r>
            <a:endParaRPr lang="en-US" sz="3300" dirty="0"/>
          </a:p>
        </p:txBody>
      </p:sp>
      <p:sp>
        <p:nvSpPr>
          <p:cNvPr id="3" name="Text 1"/>
          <p:cNvSpPr/>
          <p:nvPr/>
        </p:nvSpPr>
        <p:spPr>
          <a:xfrm>
            <a:off x="740410" y="1421130"/>
            <a:ext cx="6316980" cy="1866900"/>
          </a:xfrm>
          <a:prstGeom prst="rect">
            <a:avLst/>
          </a:prstGeom>
          <a:noFill/>
        </p:spPr>
        <p:txBody>
          <a:bodyPr wrap="square" lIns="0" tIns="0" rIns="0" bIns="0" rtlCol="0" anchor="t"/>
          <a:lstStyle/>
          <a:p>
            <a:pPr marL="0" indent="0" algn="l">
              <a:lnSpc>
                <a:spcPts val="2650"/>
              </a:lnSpc>
              <a:buNone/>
            </a:pPr>
            <a:r>
              <a:rPr lang="en-US" dirty="0">
                <a:solidFill>
                  <a:srgbClr val="CFCBBF"/>
                </a:solidFill>
                <a:latin typeface="Raleway" pitchFamily="34" charset="0"/>
                <a:ea typeface="Raleway" pitchFamily="34" charset="-122"/>
                <a:cs typeface="Raleway" pitchFamily="34" charset="-120"/>
              </a:rPr>
              <a:t>In today's fast-paced environment, HR teams often grapple with disparate data sources, making it difficult to gain a holistic view of their workforce. This fragmentation leads to reactive strategies, overlooked trends, and missed opportunities for proactive talent management.</a:t>
            </a:r>
            <a:endParaRPr lang="en-US" dirty="0">
              <a:solidFill>
                <a:srgbClr val="CFCBBF"/>
              </a:solidFill>
              <a:latin typeface="Raleway" pitchFamily="34" charset="0"/>
              <a:ea typeface="Raleway" pitchFamily="34" charset="-122"/>
              <a:cs typeface="Raleway" pitchFamily="34" charset="-120"/>
            </a:endParaRPr>
          </a:p>
          <a:p>
            <a:pPr marL="0" indent="0" algn="l">
              <a:lnSpc>
                <a:spcPts val="2650"/>
              </a:lnSpc>
              <a:buNone/>
            </a:pPr>
            <a:endParaRPr lang="en-US" dirty="0"/>
          </a:p>
          <a:p>
            <a:pPr marL="0" indent="0" algn="l">
              <a:lnSpc>
                <a:spcPts val="2650"/>
              </a:lnSpc>
              <a:buNone/>
            </a:pPr>
            <a:endParaRPr lang="en-US" dirty="0"/>
          </a:p>
          <a:p>
            <a:pPr marL="0" indent="0" algn="l">
              <a:lnSpc>
                <a:spcPts val="2650"/>
              </a:lnSpc>
              <a:buNone/>
            </a:pPr>
            <a:endParaRPr lang="en-US" dirty="0"/>
          </a:p>
          <a:p>
            <a:pPr marL="0" indent="0" algn="l">
              <a:lnSpc>
                <a:spcPts val="2650"/>
              </a:lnSpc>
              <a:buNone/>
            </a:pPr>
            <a:endParaRPr lang="en-US" dirty="0"/>
          </a:p>
          <a:p>
            <a:pPr marL="0" indent="0" algn="l">
              <a:lnSpc>
                <a:spcPts val="2650"/>
              </a:lnSpc>
              <a:buNone/>
            </a:pPr>
            <a:endParaRPr lang="en-US" dirty="0"/>
          </a:p>
        </p:txBody>
      </p:sp>
      <p:sp>
        <p:nvSpPr>
          <p:cNvPr id="4" name="Text 2"/>
          <p:cNvSpPr/>
          <p:nvPr/>
        </p:nvSpPr>
        <p:spPr>
          <a:xfrm>
            <a:off x="740331" y="3421737"/>
            <a:ext cx="6316861" cy="338495"/>
          </a:xfrm>
          <a:prstGeom prst="rect">
            <a:avLst/>
          </a:prstGeom>
          <a:noFill/>
        </p:spPr>
        <p:txBody>
          <a:bodyPr wrap="none" lIns="0" tIns="0" rIns="0" bIns="0" rtlCol="0" anchor="t"/>
          <a:lstStyle/>
          <a:p>
            <a:pPr marL="342900" indent="-342900" algn="l">
              <a:lnSpc>
                <a:spcPts val="2650"/>
              </a:lnSpc>
              <a:buSzPct val="100000"/>
              <a:buChar char="•"/>
            </a:pPr>
            <a:r>
              <a:rPr lang="en-US" dirty="0">
                <a:solidFill>
                  <a:srgbClr val="CFCBBF"/>
                </a:solidFill>
                <a:latin typeface="Raleway" pitchFamily="34" charset="0"/>
                <a:ea typeface="Raleway" pitchFamily="34" charset="-122"/>
                <a:cs typeface="Raleway" pitchFamily="34" charset="-120"/>
              </a:rPr>
              <a:t>Siloed HR systems</a:t>
            </a:r>
            <a:endParaRPr lang="en-US" dirty="0"/>
          </a:p>
        </p:txBody>
      </p:sp>
      <p:sp>
        <p:nvSpPr>
          <p:cNvPr id="5" name="Text 3"/>
          <p:cNvSpPr/>
          <p:nvPr/>
        </p:nvSpPr>
        <p:spPr>
          <a:xfrm>
            <a:off x="740331" y="3834170"/>
            <a:ext cx="6316861" cy="338495"/>
          </a:xfrm>
          <a:prstGeom prst="rect">
            <a:avLst/>
          </a:prstGeom>
          <a:noFill/>
        </p:spPr>
        <p:txBody>
          <a:bodyPr wrap="none" lIns="0" tIns="0" rIns="0" bIns="0" rtlCol="0" anchor="t"/>
          <a:lstStyle/>
          <a:p>
            <a:pPr marL="342900" indent="-342900" algn="l">
              <a:lnSpc>
                <a:spcPts val="2650"/>
              </a:lnSpc>
              <a:buSzPct val="100000"/>
              <a:buChar char="•"/>
            </a:pPr>
            <a:r>
              <a:rPr lang="en-US" dirty="0">
                <a:solidFill>
                  <a:srgbClr val="CFCBBF"/>
                </a:solidFill>
                <a:latin typeface="Raleway" pitchFamily="34" charset="0"/>
                <a:ea typeface="Raleway" pitchFamily="34" charset="-122"/>
                <a:cs typeface="Raleway" pitchFamily="34" charset="-120"/>
              </a:rPr>
              <a:t>Manual data compilation</a:t>
            </a:r>
            <a:endParaRPr lang="en-US" dirty="0"/>
          </a:p>
        </p:txBody>
      </p:sp>
      <p:sp>
        <p:nvSpPr>
          <p:cNvPr id="6" name="Text 4"/>
          <p:cNvSpPr/>
          <p:nvPr/>
        </p:nvSpPr>
        <p:spPr>
          <a:xfrm>
            <a:off x="740331" y="4246602"/>
            <a:ext cx="6316861" cy="338495"/>
          </a:xfrm>
          <a:prstGeom prst="rect">
            <a:avLst/>
          </a:prstGeom>
          <a:noFill/>
        </p:spPr>
        <p:txBody>
          <a:bodyPr wrap="none" lIns="0" tIns="0" rIns="0" bIns="0" rtlCol="0" anchor="t"/>
          <a:lstStyle/>
          <a:p>
            <a:pPr marL="342900" indent="-342900" algn="l">
              <a:lnSpc>
                <a:spcPts val="2650"/>
              </a:lnSpc>
              <a:buSzPct val="100000"/>
              <a:buChar char="•"/>
            </a:pPr>
            <a:r>
              <a:rPr lang="en-US" dirty="0">
                <a:solidFill>
                  <a:srgbClr val="CFCBBF"/>
                </a:solidFill>
                <a:latin typeface="Raleway" pitchFamily="34" charset="0"/>
                <a:ea typeface="Raleway" pitchFamily="34" charset="-122"/>
                <a:cs typeface="Raleway" pitchFamily="34" charset="-120"/>
              </a:rPr>
              <a:t>Lack of real-time insights</a:t>
            </a:r>
            <a:endParaRPr lang="en-US" dirty="0"/>
          </a:p>
        </p:txBody>
      </p:sp>
      <p:sp>
        <p:nvSpPr>
          <p:cNvPr id="7" name="Text 5"/>
          <p:cNvSpPr/>
          <p:nvPr/>
        </p:nvSpPr>
        <p:spPr>
          <a:xfrm>
            <a:off x="740331" y="4659035"/>
            <a:ext cx="6316861" cy="338495"/>
          </a:xfrm>
          <a:prstGeom prst="rect">
            <a:avLst/>
          </a:prstGeom>
          <a:noFill/>
        </p:spPr>
        <p:txBody>
          <a:bodyPr wrap="none" lIns="0" tIns="0" rIns="0" bIns="0" rtlCol="0" anchor="t"/>
          <a:lstStyle/>
          <a:p>
            <a:pPr marL="342900" indent="-342900" algn="l">
              <a:lnSpc>
                <a:spcPts val="2650"/>
              </a:lnSpc>
              <a:buSzPct val="100000"/>
              <a:buChar char="•"/>
            </a:pPr>
            <a:r>
              <a:rPr lang="en-US" sz="1650" dirty="0">
                <a:solidFill>
                  <a:srgbClr val="CFCBBF"/>
                </a:solidFill>
                <a:latin typeface="Raleway" pitchFamily="34" charset="0"/>
                <a:ea typeface="Raleway" pitchFamily="34" charset="-122"/>
                <a:cs typeface="Raleway" pitchFamily="34" charset="-120"/>
              </a:rPr>
              <a:t>Difficulty in identifying </a:t>
            </a:r>
            <a:r>
              <a:rPr lang="en-US" dirty="0">
                <a:solidFill>
                  <a:srgbClr val="CFCBBF"/>
                </a:solidFill>
                <a:latin typeface="Raleway" pitchFamily="34" charset="0"/>
                <a:ea typeface="Raleway" pitchFamily="34" charset="-122"/>
                <a:cs typeface="Raleway" pitchFamily="34" charset="-120"/>
              </a:rPr>
              <a:t>trends</a:t>
            </a:r>
            <a:endParaRPr lang="en-US" dirty="0"/>
          </a:p>
        </p:txBody>
      </p:sp>
      <p:pic>
        <p:nvPicPr>
          <p:cNvPr id="8" name="Image 0" descr="preencoded.png"/>
          <p:cNvPicPr>
            <a:picLocks noChangeAspect="1"/>
          </p:cNvPicPr>
          <p:nvPr/>
        </p:nvPicPr>
        <p:blipFill>
          <a:blip r:embed="rId1"/>
          <a:stretch>
            <a:fillRect/>
          </a:stretch>
        </p:blipFill>
        <p:spPr>
          <a:xfrm>
            <a:off x="7796530" y="1570355"/>
            <a:ext cx="6316980" cy="5690870"/>
          </a:xfrm>
          <a:prstGeom prst="rect">
            <a:avLst/>
          </a:prstGeom>
        </p:spPr>
      </p:pic>
      <p:sp>
        <p:nvSpPr>
          <p:cNvPr id="9" name="Rectangles 8"/>
          <p:cNvSpPr/>
          <p:nvPr/>
        </p:nvSpPr>
        <p:spPr>
          <a:xfrm>
            <a:off x="12838430" y="7807325"/>
            <a:ext cx="1650365" cy="307340"/>
          </a:xfrm>
          <a:prstGeom prst="rect">
            <a:avLst/>
          </a:prstGeom>
          <a:solidFill>
            <a:schemeClr val="bg2">
              <a:lumMod val="10000"/>
            </a:schemeClr>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44015"/>
            <a:ext cx="11173658" cy="566976"/>
          </a:xfrm>
          <a:prstGeom prst="rect">
            <a:avLst/>
          </a:prstGeom>
          <a:noFill/>
        </p:spPr>
        <p:txBody>
          <a:bodyPr wrap="none" lIns="0" tIns="0" rIns="0" bIns="0" rtlCol="0" anchor="t"/>
          <a:lstStyle/>
          <a:p>
            <a:pPr marL="0" indent="0" algn="l">
              <a:lnSpc>
                <a:spcPts val="4450"/>
              </a:lnSpc>
              <a:buNone/>
            </a:pPr>
            <a:r>
              <a:rPr lang="en-US" sz="3550" dirty="0">
                <a:solidFill>
                  <a:srgbClr val="F2E782"/>
                </a:solidFill>
                <a:latin typeface="Prata" panose="00000500000000000000" pitchFamily="34" charset="0"/>
                <a:ea typeface="Prata" panose="00000500000000000000" pitchFamily="34" charset="-122"/>
                <a:cs typeface="Prata" panose="00000500000000000000" pitchFamily="34" charset="-120"/>
              </a:rPr>
              <a:t>Our Solution: A Unified AI-Powered HR Dashboard</a:t>
            </a:r>
            <a:endParaRPr lang="en-US" sz="3550" dirty="0"/>
          </a:p>
        </p:txBody>
      </p:sp>
      <p:sp>
        <p:nvSpPr>
          <p:cNvPr id="3" name="Text 1"/>
          <p:cNvSpPr/>
          <p:nvPr/>
        </p:nvSpPr>
        <p:spPr>
          <a:xfrm>
            <a:off x="793750" y="2449195"/>
            <a:ext cx="13042900" cy="1217930"/>
          </a:xfrm>
          <a:prstGeom prst="rect">
            <a:avLst/>
          </a:prstGeom>
          <a:noFill/>
        </p:spPr>
        <p:txBody>
          <a:bodyPr wrap="squar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Our innovative dashboard centralizes critical HR data, from attendance to performance reports, providing a single source of truth. With AI and machine learning at its core, it delivers actionable insights that drive strategic HR initiatives.</a:t>
            </a:r>
            <a:endParaRPr lang="en-US" sz="2000" dirty="0"/>
          </a:p>
        </p:txBody>
      </p:sp>
      <p:sp>
        <p:nvSpPr>
          <p:cNvPr id="4" name="Shape 2"/>
          <p:cNvSpPr/>
          <p:nvPr>
            <p:custDataLst>
              <p:tags r:id="rId1"/>
            </p:custDataLst>
          </p:nvPr>
        </p:nvSpPr>
        <p:spPr>
          <a:xfrm>
            <a:off x="793790" y="3645575"/>
            <a:ext cx="4196358" cy="2940010"/>
          </a:xfrm>
          <a:prstGeom prst="roundRect">
            <a:avLst>
              <a:gd name="adj" fmla="val 1157"/>
            </a:avLst>
          </a:prstGeom>
          <a:solidFill>
            <a:srgbClr val="3A3B3C"/>
          </a:solidFill>
        </p:spPr>
        <p:txBody>
          <a:bodyPr/>
          <a:p>
            <a:endParaRPr lang="en-US"/>
          </a:p>
        </p:txBody>
      </p:sp>
      <p:pic>
        <p:nvPicPr>
          <p:cNvPr id="5" name="Image 0" descr="preencoded.png"/>
          <p:cNvPicPr>
            <a:picLocks noChangeAspect="1"/>
          </p:cNvPicPr>
          <p:nvPr>
            <p:custDataLst>
              <p:tags r:id="rId2"/>
            </p:custDataLst>
          </p:nvPr>
        </p:nvPicPr>
        <p:blipFill>
          <a:blip r:embed="rId3"/>
          <a:stretch>
            <a:fillRect/>
          </a:stretch>
        </p:blipFill>
        <p:spPr>
          <a:xfrm>
            <a:off x="1020604" y="3872389"/>
            <a:ext cx="680442" cy="680442"/>
          </a:xfrm>
          <a:prstGeom prst="rect">
            <a:avLst/>
          </a:prstGeom>
        </p:spPr>
      </p:pic>
      <p:pic>
        <p:nvPicPr>
          <p:cNvPr id="6" name="Image 1" descr="preencoded.png"/>
          <p:cNvPicPr>
            <a:picLocks noChangeAspect="1"/>
          </p:cNvPicPr>
          <p:nvPr>
            <p:custDataLst>
              <p:tags r:id="rId4"/>
            </p:custDataLst>
          </p:nvPr>
        </p:nvPicPr>
        <p:blipFill>
          <a:blip r:embed="rId5"/>
          <a:stretch>
            <a:fillRect/>
          </a:stretch>
        </p:blipFill>
        <p:spPr>
          <a:xfrm>
            <a:off x="1207770" y="4021217"/>
            <a:ext cx="306110" cy="382667"/>
          </a:xfrm>
          <a:prstGeom prst="rect">
            <a:avLst/>
          </a:prstGeom>
        </p:spPr>
      </p:pic>
      <p:sp>
        <p:nvSpPr>
          <p:cNvPr id="7" name="Text 3"/>
          <p:cNvSpPr/>
          <p:nvPr>
            <p:custDataLst>
              <p:tags r:id="rId6"/>
            </p:custDataLst>
          </p:nvPr>
        </p:nvSpPr>
        <p:spPr>
          <a:xfrm>
            <a:off x="1020604" y="477964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Centralized Data</a:t>
            </a:r>
            <a:endParaRPr lang="en-US" sz="2200" dirty="0"/>
          </a:p>
        </p:txBody>
      </p:sp>
      <p:sp>
        <p:nvSpPr>
          <p:cNvPr id="8" name="Text 4"/>
          <p:cNvSpPr/>
          <p:nvPr>
            <p:custDataLst>
              <p:tags r:id="rId7"/>
            </p:custDataLst>
          </p:nvPr>
        </p:nvSpPr>
        <p:spPr>
          <a:xfrm>
            <a:off x="1020604" y="5270063"/>
            <a:ext cx="3742730" cy="725805"/>
          </a:xfrm>
          <a:prstGeom prst="rect">
            <a:avLst/>
          </a:prstGeom>
          <a:noFill/>
        </p:spPr>
        <p:txBody>
          <a:bodyPr wrap="squar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Integrate all HR data streams into one intuitive platform.</a:t>
            </a:r>
            <a:endParaRPr lang="en-US" sz="2000" dirty="0"/>
          </a:p>
        </p:txBody>
      </p:sp>
      <p:sp>
        <p:nvSpPr>
          <p:cNvPr id="9" name="Shape 5"/>
          <p:cNvSpPr/>
          <p:nvPr>
            <p:custDataLst>
              <p:tags r:id="rId8"/>
            </p:custDataLst>
          </p:nvPr>
        </p:nvSpPr>
        <p:spPr>
          <a:xfrm>
            <a:off x="5216962" y="3645575"/>
            <a:ext cx="4196358" cy="2940010"/>
          </a:xfrm>
          <a:prstGeom prst="roundRect">
            <a:avLst>
              <a:gd name="adj" fmla="val 1157"/>
            </a:avLst>
          </a:prstGeom>
          <a:solidFill>
            <a:srgbClr val="3A3B3C"/>
          </a:solidFill>
        </p:spPr>
      </p:sp>
      <p:pic>
        <p:nvPicPr>
          <p:cNvPr id="10" name="Image 2" descr="preencoded.png"/>
          <p:cNvPicPr>
            <a:picLocks noChangeAspect="1"/>
          </p:cNvPicPr>
          <p:nvPr>
            <p:custDataLst>
              <p:tags r:id="rId9"/>
            </p:custDataLst>
          </p:nvPr>
        </p:nvPicPr>
        <p:blipFill>
          <a:blip r:embed="rId10"/>
          <a:stretch>
            <a:fillRect/>
          </a:stretch>
        </p:blipFill>
        <p:spPr>
          <a:xfrm>
            <a:off x="5443776" y="3872389"/>
            <a:ext cx="680442" cy="680442"/>
          </a:xfrm>
          <a:prstGeom prst="rect">
            <a:avLst/>
          </a:prstGeom>
        </p:spPr>
      </p:pic>
      <p:pic>
        <p:nvPicPr>
          <p:cNvPr id="11" name="Image 3" descr="preencoded.png"/>
          <p:cNvPicPr>
            <a:picLocks noChangeAspect="1"/>
          </p:cNvPicPr>
          <p:nvPr>
            <p:custDataLst>
              <p:tags r:id="rId11"/>
            </p:custDataLst>
          </p:nvPr>
        </p:nvPicPr>
        <p:blipFill>
          <a:blip r:embed="rId12"/>
          <a:stretch>
            <a:fillRect/>
          </a:stretch>
        </p:blipFill>
        <p:spPr>
          <a:xfrm>
            <a:off x="5630942" y="4021217"/>
            <a:ext cx="306110" cy="382667"/>
          </a:xfrm>
          <a:prstGeom prst="rect">
            <a:avLst/>
          </a:prstGeom>
        </p:spPr>
      </p:pic>
      <p:sp>
        <p:nvSpPr>
          <p:cNvPr id="12" name="Text 6"/>
          <p:cNvSpPr/>
          <p:nvPr>
            <p:custDataLst>
              <p:tags r:id="rId13"/>
            </p:custDataLst>
          </p:nvPr>
        </p:nvSpPr>
        <p:spPr>
          <a:xfrm>
            <a:off x="5443776" y="477964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AI-Powered Insights</a:t>
            </a:r>
            <a:endParaRPr lang="en-US" sz="2200" dirty="0"/>
          </a:p>
        </p:txBody>
      </p:sp>
      <p:sp>
        <p:nvSpPr>
          <p:cNvPr id="13" name="Text 7"/>
          <p:cNvSpPr/>
          <p:nvPr>
            <p:custDataLst>
              <p:tags r:id="rId14"/>
            </p:custDataLst>
          </p:nvPr>
        </p:nvSpPr>
        <p:spPr>
          <a:xfrm>
            <a:off x="5443776" y="5270063"/>
            <a:ext cx="3742730" cy="1088708"/>
          </a:xfrm>
          <a:prstGeom prst="rect">
            <a:avLst/>
          </a:prstGeom>
          <a:noFill/>
        </p:spPr>
        <p:txBody>
          <a:bodyPr wrap="squar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Leverage machine learning for predictive analytics and recommendations.</a:t>
            </a:r>
            <a:endParaRPr lang="en-US" sz="2000" dirty="0"/>
          </a:p>
        </p:txBody>
      </p:sp>
      <p:sp>
        <p:nvSpPr>
          <p:cNvPr id="14" name="Shape 8"/>
          <p:cNvSpPr/>
          <p:nvPr>
            <p:custDataLst>
              <p:tags r:id="rId15"/>
            </p:custDataLst>
          </p:nvPr>
        </p:nvSpPr>
        <p:spPr>
          <a:xfrm>
            <a:off x="9640133" y="3645575"/>
            <a:ext cx="4196358" cy="2940010"/>
          </a:xfrm>
          <a:prstGeom prst="roundRect">
            <a:avLst>
              <a:gd name="adj" fmla="val 1157"/>
            </a:avLst>
          </a:prstGeom>
          <a:solidFill>
            <a:srgbClr val="3A3B3C"/>
          </a:solidFill>
        </p:spPr>
      </p:sp>
      <p:pic>
        <p:nvPicPr>
          <p:cNvPr id="15" name="Image 4" descr="preencoded.png"/>
          <p:cNvPicPr>
            <a:picLocks noChangeAspect="1"/>
          </p:cNvPicPr>
          <p:nvPr>
            <p:custDataLst>
              <p:tags r:id="rId16"/>
            </p:custDataLst>
          </p:nvPr>
        </p:nvPicPr>
        <p:blipFill>
          <a:blip r:embed="rId17"/>
          <a:stretch>
            <a:fillRect/>
          </a:stretch>
        </p:blipFill>
        <p:spPr>
          <a:xfrm>
            <a:off x="9866948" y="3872389"/>
            <a:ext cx="680442" cy="680442"/>
          </a:xfrm>
          <a:prstGeom prst="rect">
            <a:avLst/>
          </a:prstGeom>
        </p:spPr>
      </p:pic>
      <p:pic>
        <p:nvPicPr>
          <p:cNvPr id="16" name="Image 5" descr="preencoded.png"/>
          <p:cNvPicPr>
            <a:picLocks noChangeAspect="1"/>
          </p:cNvPicPr>
          <p:nvPr>
            <p:custDataLst>
              <p:tags r:id="rId18"/>
            </p:custDataLst>
          </p:nvPr>
        </p:nvPicPr>
        <p:blipFill>
          <a:blip r:embed="rId19"/>
          <a:stretch>
            <a:fillRect/>
          </a:stretch>
        </p:blipFill>
        <p:spPr>
          <a:xfrm>
            <a:off x="10054114" y="4021217"/>
            <a:ext cx="306110" cy="382667"/>
          </a:xfrm>
          <a:prstGeom prst="rect">
            <a:avLst/>
          </a:prstGeom>
        </p:spPr>
      </p:pic>
      <p:sp>
        <p:nvSpPr>
          <p:cNvPr id="17" name="Text 9"/>
          <p:cNvSpPr/>
          <p:nvPr>
            <p:custDataLst>
              <p:tags r:id="rId20"/>
            </p:custDataLst>
          </p:nvPr>
        </p:nvSpPr>
        <p:spPr>
          <a:xfrm>
            <a:off x="9866948" y="4779645"/>
            <a:ext cx="3112056" cy="354330"/>
          </a:xfrm>
          <a:prstGeom prst="rect">
            <a:avLst/>
          </a:prstGeom>
          <a:noFill/>
        </p:spPr>
        <p:txBody>
          <a:bodyPr wrap="none" lIns="0" tIns="0" rIns="0" bIns="0" rtlCol="0" anchor="t"/>
          <a:lstStyle/>
          <a:p>
            <a:pPr marL="0" indent="0" algn="l">
              <a:lnSpc>
                <a:spcPts val="275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Actionable Intelligence</a:t>
            </a:r>
            <a:endParaRPr lang="en-US" sz="2200" dirty="0"/>
          </a:p>
        </p:txBody>
      </p:sp>
      <p:sp>
        <p:nvSpPr>
          <p:cNvPr id="18" name="Text 10"/>
          <p:cNvSpPr/>
          <p:nvPr>
            <p:custDataLst>
              <p:tags r:id="rId21"/>
            </p:custDataLst>
          </p:nvPr>
        </p:nvSpPr>
        <p:spPr>
          <a:xfrm>
            <a:off x="9866948" y="5270063"/>
            <a:ext cx="3742730" cy="725805"/>
          </a:xfrm>
          <a:prstGeom prst="rect">
            <a:avLst/>
          </a:prstGeom>
          <a:noFill/>
        </p:spPr>
        <p:txBody>
          <a:bodyPr wrap="squar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Convert data into clear, strategic steps for HR leaders.</a:t>
            </a:r>
            <a:endParaRPr lang="en-US" sz="2000" dirty="0"/>
          </a:p>
        </p:txBody>
      </p:sp>
      <p:sp>
        <p:nvSpPr>
          <p:cNvPr id="19" name="Rectangles 18"/>
          <p:cNvSpPr/>
          <p:nvPr/>
        </p:nvSpPr>
        <p:spPr>
          <a:xfrm>
            <a:off x="12675235" y="7785100"/>
            <a:ext cx="1834515" cy="318135"/>
          </a:xfrm>
          <a:prstGeom prst="rect">
            <a:avLst/>
          </a:prstGeom>
          <a:solidFill>
            <a:schemeClr val="bg2">
              <a:lumMod val="10000"/>
            </a:schemeClr>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500">
        <p:checker/>
      </p:transition>
    </mc:Choice>
    <mc:Fallback>
      <p:transition>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4717" y="467320"/>
            <a:ext cx="6809065" cy="424815"/>
          </a:xfrm>
          <a:prstGeom prst="rect">
            <a:avLst/>
          </a:prstGeom>
          <a:noFill/>
        </p:spPr>
        <p:txBody>
          <a:bodyPr wrap="none" lIns="0" tIns="0" rIns="0" bIns="0" rtlCol="0" anchor="t"/>
          <a:lstStyle/>
          <a:p>
            <a:pPr marL="0" indent="0" algn="l">
              <a:lnSpc>
                <a:spcPts val="3300"/>
              </a:lnSpc>
              <a:buNone/>
            </a:pPr>
            <a:r>
              <a:rPr lang="en-US" sz="2650" dirty="0">
                <a:solidFill>
                  <a:srgbClr val="F2E782"/>
                </a:solidFill>
                <a:latin typeface="Prata" panose="00000500000000000000" pitchFamily="34" charset="0"/>
                <a:ea typeface="Prata" panose="00000500000000000000" pitchFamily="34" charset="-122"/>
                <a:cs typeface="Prata" panose="00000500000000000000" pitchFamily="34" charset="-120"/>
              </a:rPr>
              <a:t>Empowering New Hires: A Seamless Start</a:t>
            </a:r>
            <a:endParaRPr lang="en-US" sz="2650" dirty="0"/>
          </a:p>
        </p:txBody>
      </p:sp>
      <p:sp>
        <p:nvSpPr>
          <p:cNvPr id="3" name="Text 1"/>
          <p:cNvSpPr/>
          <p:nvPr/>
        </p:nvSpPr>
        <p:spPr>
          <a:xfrm>
            <a:off x="594717" y="1231940"/>
            <a:ext cx="13440966" cy="543639"/>
          </a:xfrm>
          <a:prstGeom prst="rect">
            <a:avLst/>
          </a:prstGeom>
          <a:noFill/>
        </p:spPr>
        <p:txBody>
          <a:bodyPr wrap="square" lIns="0" tIns="0" rIns="0" bIns="0" rtlCol="0" anchor="t"/>
          <a:lstStyle/>
          <a:p>
            <a:pPr marL="0" indent="0" algn="l">
              <a:lnSpc>
                <a:spcPts val="2100"/>
              </a:lnSpc>
              <a:buNone/>
            </a:pPr>
            <a:r>
              <a:rPr lang="en-US" sz="2000" dirty="0">
                <a:solidFill>
                  <a:srgbClr val="CFCBBF"/>
                </a:solidFill>
                <a:latin typeface="Raleway" pitchFamily="34" charset="0"/>
                <a:ea typeface="Raleway" pitchFamily="34" charset="-122"/>
                <a:cs typeface="Raleway" pitchFamily="34" charset="-120"/>
              </a:rPr>
              <a:t>For new employees, our dashboard provides a dedicated view to ensure a smooth and engaging onboarding experience. From the moment they accept an offer, we keep them connected and informed.</a:t>
            </a:r>
            <a:endParaRPr lang="en-US" sz="2000" dirty="0"/>
          </a:p>
        </p:txBody>
      </p:sp>
      <p:pic>
        <p:nvPicPr>
          <p:cNvPr id="4" name="Image 0" descr="preencoded.png"/>
          <p:cNvPicPr>
            <a:picLocks noChangeAspect="1"/>
          </p:cNvPicPr>
          <p:nvPr/>
        </p:nvPicPr>
        <p:blipFill>
          <a:blip r:embed="rId1"/>
          <a:stretch>
            <a:fillRect/>
          </a:stretch>
        </p:blipFill>
        <p:spPr>
          <a:xfrm>
            <a:off x="299085" y="2016760"/>
            <a:ext cx="6513195" cy="5266055"/>
          </a:xfrm>
          <a:prstGeom prst="rect">
            <a:avLst/>
          </a:prstGeom>
        </p:spPr>
      </p:pic>
      <p:sp>
        <p:nvSpPr>
          <p:cNvPr id="5" name="Text 2"/>
          <p:cNvSpPr/>
          <p:nvPr/>
        </p:nvSpPr>
        <p:spPr>
          <a:xfrm>
            <a:off x="7530108" y="2119551"/>
            <a:ext cx="6513195" cy="543639"/>
          </a:xfrm>
          <a:prstGeom prst="rect">
            <a:avLst/>
          </a:prstGeom>
          <a:noFill/>
        </p:spPr>
        <p:txBody>
          <a:bodyPr wrap="square" lIns="0" tIns="0" rIns="0" bIns="0" rtlCol="0" anchor="t"/>
          <a:lstStyle/>
          <a:p>
            <a:pPr marL="0" indent="0" algn="l">
              <a:lnSpc>
                <a:spcPts val="2100"/>
              </a:lnSpc>
              <a:buSzPct val="100000"/>
              <a:buNone/>
            </a:pPr>
            <a:r>
              <a:rPr lang="en-US" sz="1600" b="1" dirty="0">
                <a:solidFill>
                  <a:srgbClr val="CFCBBF"/>
                </a:solidFill>
                <a:latin typeface="Raleway" pitchFamily="34" charset="0"/>
                <a:ea typeface="Raleway" pitchFamily="34" charset="-122"/>
                <a:cs typeface="Raleway" pitchFamily="34" charset="-120"/>
              </a:rPr>
              <a:t>-&gt;Joining Tracker with Countdown:</a:t>
            </a:r>
            <a:r>
              <a:rPr lang="en-US" sz="1600" dirty="0">
                <a:solidFill>
                  <a:srgbClr val="CFCBBF"/>
                </a:solidFill>
                <a:latin typeface="Raleway" pitchFamily="34" charset="0"/>
                <a:ea typeface="Raleway" pitchFamily="34" charset="-122"/>
                <a:cs typeface="Raleway" pitchFamily="34" charset="-120"/>
              </a:rPr>
              <a:t> Engage new hires with a personalized countdown to their start date, building anticipation.</a:t>
            </a:r>
            <a:endParaRPr lang="en-US" sz="1600" dirty="0"/>
          </a:p>
        </p:txBody>
      </p:sp>
      <p:sp>
        <p:nvSpPr>
          <p:cNvPr id="6" name="Text 3"/>
          <p:cNvSpPr/>
          <p:nvPr/>
        </p:nvSpPr>
        <p:spPr>
          <a:xfrm>
            <a:off x="7530108" y="2722602"/>
            <a:ext cx="6513195" cy="543639"/>
          </a:xfrm>
          <a:prstGeom prst="rect">
            <a:avLst/>
          </a:prstGeom>
          <a:noFill/>
        </p:spPr>
        <p:txBody>
          <a:bodyPr wrap="square" lIns="0" tIns="0" rIns="0" bIns="0" rtlCol="0" anchor="t"/>
          <a:lstStyle/>
          <a:p>
            <a:pPr marL="0" indent="0" algn="l">
              <a:lnSpc>
                <a:spcPts val="2100"/>
              </a:lnSpc>
              <a:buSzPct val="100000"/>
              <a:buNone/>
            </a:pPr>
            <a:r>
              <a:rPr lang="en-US" sz="1600" b="1" dirty="0">
                <a:solidFill>
                  <a:srgbClr val="CFCBBF"/>
                </a:solidFill>
                <a:latin typeface="Raleway" pitchFamily="34" charset="0"/>
                <a:ea typeface="Raleway" pitchFamily="34" charset="-122"/>
                <a:cs typeface="Raleway" pitchFamily="34" charset="-120"/>
              </a:rPr>
              <a:t>-&gt;Location-Wise Insights:</a:t>
            </a:r>
            <a:r>
              <a:rPr lang="en-US" sz="1600" dirty="0">
                <a:solidFill>
                  <a:srgbClr val="CFCBBF"/>
                </a:solidFill>
                <a:latin typeface="Raleway" pitchFamily="34" charset="0"/>
                <a:ea typeface="Raleway" pitchFamily="34" charset="-122"/>
                <a:cs typeface="Raleway" pitchFamily="34" charset="-120"/>
              </a:rPr>
              <a:t> Access pivot tables and exportable Excel sheets for granular details on employee distribution.</a:t>
            </a:r>
            <a:endParaRPr lang="en-US" sz="1600" dirty="0"/>
          </a:p>
        </p:txBody>
      </p:sp>
      <p:sp>
        <p:nvSpPr>
          <p:cNvPr id="7" name="Text 4"/>
          <p:cNvSpPr/>
          <p:nvPr/>
        </p:nvSpPr>
        <p:spPr>
          <a:xfrm>
            <a:off x="7530108" y="3325654"/>
            <a:ext cx="6513195" cy="543639"/>
          </a:xfrm>
          <a:prstGeom prst="rect">
            <a:avLst/>
          </a:prstGeom>
          <a:noFill/>
        </p:spPr>
        <p:txBody>
          <a:bodyPr wrap="square" lIns="0" tIns="0" rIns="0" bIns="0" rtlCol="0" anchor="t"/>
          <a:lstStyle/>
          <a:p>
            <a:pPr marL="0" indent="0" algn="l">
              <a:lnSpc>
                <a:spcPts val="2100"/>
              </a:lnSpc>
              <a:buSzPct val="100000"/>
              <a:buNone/>
            </a:pPr>
            <a:r>
              <a:rPr lang="en-US" sz="1600" b="1" dirty="0">
                <a:solidFill>
                  <a:srgbClr val="CFCBBF"/>
                </a:solidFill>
                <a:latin typeface="Raleway" pitchFamily="34" charset="0"/>
                <a:ea typeface="Raleway" pitchFamily="34" charset="-122"/>
                <a:cs typeface="Raleway" pitchFamily="34" charset="-120"/>
              </a:rPr>
              <a:t>-&gt;Comprehensive Onboarding View:</a:t>
            </a:r>
            <a:r>
              <a:rPr lang="en-US" sz="1600" dirty="0">
                <a:solidFill>
                  <a:srgbClr val="CFCBBF"/>
                </a:solidFill>
                <a:latin typeface="Raleway" pitchFamily="34" charset="0"/>
                <a:ea typeface="Raleway" pitchFamily="34" charset="-122"/>
                <a:cs typeface="Raleway" pitchFamily="34" charset="-120"/>
              </a:rPr>
              <a:t> Easily track role, joining date, and location for all new team members.</a:t>
            </a:r>
            <a:endParaRPr lang="en-US" sz="1600" dirty="0"/>
          </a:p>
        </p:txBody>
      </p:sp>
      <p:pic>
        <p:nvPicPr>
          <p:cNvPr id="8" name="Image 0" descr="preencoded.png"/>
          <p:cNvPicPr>
            <a:picLocks noChangeAspect="1"/>
          </p:cNvPicPr>
          <p:nvPr/>
        </p:nvPicPr>
        <p:blipFill>
          <a:blip r:embed="rId2"/>
          <a:stretch>
            <a:fillRect/>
          </a:stretch>
        </p:blipFill>
        <p:spPr>
          <a:xfrm>
            <a:off x="7015480" y="4214495"/>
            <a:ext cx="7614920" cy="40151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dir="in"/>
      </p:transition>
    </mc:Choice>
    <mc:Fallback>
      <p:transition>
        <p:split orient="vert" dir="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28913"/>
            <a:ext cx="7556421" cy="1417558"/>
          </a:xfrm>
          <a:prstGeom prst="rect">
            <a:avLst/>
          </a:prstGeom>
          <a:noFill/>
        </p:spPr>
        <p:txBody>
          <a:bodyPr wrap="square" lIns="0" tIns="0" rIns="0" bIns="0" rtlCol="0" anchor="t"/>
          <a:p>
            <a:pPr marL="0" indent="0" algn="l">
              <a:lnSpc>
                <a:spcPts val="5550"/>
              </a:lnSpc>
              <a:buNone/>
            </a:pPr>
            <a:r>
              <a:rPr lang="en-US" sz="4450" dirty="0">
                <a:solidFill>
                  <a:srgbClr val="F2E782"/>
                </a:solidFill>
                <a:latin typeface="Prata" panose="00000500000000000000" pitchFamily="34" charset="0"/>
                <a:ea typeface="Prata" panose="00000500000000000000" pitchFamily="34" charset="-122"/>
                <a:cs typeface="Prata" panose="00000500000000000000" pitchFamily="34" charset="-120"/>
              </a:rPr>
              <a:t>Location Intelligence at Your Fingertips</a:t>
            </a:r>
            <a:endParaRPr lang="en-US" sz="4450" dirty="0"/>
          </a:p>
        </p:txBody>
      </p:sp>
      <p:pic>
        <p:nvPicPr>
          <p:cNvPr id="4" name="Image 1" descr="preencoded.png"/>
          <p:cNvPicPr>
            <a:picLocks noChangeAspect="1"/>
          </p:cNvPicPr>
          <p:nvPr>
            <p:custDataLst>
              <p:tags r:id="rId2"/>
            </p:custDataLst>
          </p:nvPr>
        </p:nvPicPr>
        <p:blipFill>
          <a:blip r:embed="rId3"/>
          <a:stretch>
            <a:fillRect/>
          </a:stretch>
        </p:blipFill>
        <p:spPr>
          <a:xfrm>
            <a:off x="6280190" y="2586633"/>
            <a:ext cx="680442" cy="680442"/>
          </a:xfrm>
          <a:prstGeom prst="rect">
            <a:avLst/>
          </a:prstGeom>
        </p:spPr>
      </p:pic>
      <p:sp>
        <p:nvSpPr>
          <p:cNvPr id="5" name="Text 1"/>
          <p:cNvSpPr/>
          <p:nvPr>
            <p:custDataLst>
              <p:tags r:id="rId4"/>
            </p:custDataLst>
          </p:nvPr>
        </p:nvSpPr>
        <p:spPr>
          <a:xfrm>
            <a:off x="6280190" y="3550563"/>
            <a:ext cx="2835235" cy="354330"/>
          </a:xfrm>
          <a:prstGeom prst="rect">
            <a:avLst/>
          </a:prstGeom>
          <a:noFill/>
        </p:spPr>
        <p:txBody>
          <a:bodyPr wrap="none" lIns="0" tIns="0" rIns="0" bIns="0" rtlCol="0" anchor="t"/>
          <a:p>
            <a:pPr marL="0" indent="0" algn="l">
              <a:lnSpc>
                <a:spcPts val="2750"/>
              </a:lnSpc>
              <a:buNone/>
            </a:pPr>
            <a:r>
              <a:rPr lang="en-US" sz="2800" dirty="0">
                <a:solidFill>
                  <a:srgbClr val="CFCBBF"/>
                </a:solidFill>
                <a:latin typeface="Prata" panose="00000500000000000000" pitchFamily="34" charset="0"/>
                <a:ea typeface="Prata" panose="00000500000000000000" pitchFamily="34" charset="-122"/>
                <a:cs typeface="Prata" panose="00000500000000000000" pitchFamily="34" charset="-120"/>
              </a:rPr>
              <a:t>Pivot Table Analysis</a:t>
            </a:r>
            <a:endParaRPr lang="en-US" sz="2800" dirty="0"/>
          </a:p>
        </p:txBody>
      </p:sp>
      <p:sp>
        <p:nvSpPr>
          <p:cNvPr id="6" name="Text 2"/>
          <p:cNvSpPr/>
          <p:nvPr>
            <p:custDataLst>
              <p:tags r:id="rId5"/>
            </p:custDataLst>
          </p:nvPr>
        </p:nvSpPr>
        <p:spPr>
          <a:xfrm>
            <a:off x="6280190" y="4040981"/>
            <a:ext cx="7556421" cy="725805"/>
          </a:xfrm>
          <a:prstGeom prst="rect">
            <a:avLst/>
          </a:prstGeom>
          <a:noFill/>
        </p:spPr>
        <p:txBody>
          <a:bodyPr wrap="square" lIns="0" tIns="0" rIns="0" bIns="0" rtlCol="0" anchor="t"/>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Dynamic location-wise employee insights with drag-and-drop pivot functionality for instant data exploration.</a:t>
            </a:r>
            <a:endParaRPr lang="en-US" sz="2000" dirty="0"/>
          </a:p>
        </p:txBody>
      </p:sp>
      <p:pic>
        <p:nvPicPr>
          <p:cNvPr id="7" name="Image 2" descr="preencoded.png"/>
          <p:cNvPicPr>
            <a:picLocks noChangeAspect="1"/>
          </p:cNvPicPr>
          <p:nvPr>
            <p:custDataLst>
              <p:tags r:id="rId6"/>
            </p:custDataLst>
          </p:nvPr>
        </p:nvPicPr>
        <p:blipFill>
          <a:blip r:embed="rId7"/>
          <a:stretch>
            <a:fillRect/>
          </a:stretch>
        </p:blipFill>
        <p:spPr>
          <a:xfrm>
            <a:off x="6280190" y="5220414"/>
            <a:ext cx="680442" cy="680442"/>
          </a:xfrm>
          <a:prstGeom prst="rect">
            <a:avLst/>
          </a:prstGeom>
        </p:spPr>
      </p:pic>
      <p:sp>
        <p:nvSpPr>
          <p:cNvPr id="8" name="Text 3"/>
          <p:cNvSpPr/>
          <p:nvPr>
            <p:custDataLst>
              <p:tags r:id="rId8"/>
            </p:custDataLst>
          </p:nvPr>
        </p:nvSpPr>
        <p:spPr>
          <a:xfrm>
            <a:off x="6280190" y="6184344"/>
            <a:ext cx="3010019" cy="354330"/>
          </a:xfrm>
          <a:prstGeom prst="rect">
            <a:avLst/>
          </a:prstGeom>
          <a:noFill/>
        </p:spPr>
        <p:txBody>
          <a:bodyPr wrap="none" lIns="0" tIns="0" rIns="0" bIns="0" rtlCol="0" anchor="t"/>
          <a:p>
            <a:pPr marL="0" indent="0" algn="l">
              <a:lnSpc>
                <a:spcPts val="2750"/>
              </a:lnSpc>
              <a:buNone/>
            </a:pPr>
            <a:r>
              <a:rPr lang="en-US" sz="2800" dirty="0">
                <a:solidFill>
                  <a:srgbClr val="CFCBBF"/>
                </a:solidFill>
                <a:latin typeface="Prata" panose="00000500000000000000" pitchFamily="34" charset="0"/>
                <a:ea typeface="Prata" panose="00000500000000000000" pitchFamily="34" charset="-122"/>
                <a:cs typeface="Prata" panose="00000500000000000000" pitchFamily="34" charset="-120"/>
              </a:rPr>
              <a:t>Export Ready Reports</a:t>
            </a:r>
            <a:endParaRPr lang="en-US" sz="2800" dirty="0"/>
          </a:p>
        </p:txBody>
      </p:sp>
      <p:sp>
        <p:nvSpPr>
          <p:cNvPr id="9" name="Text 4"/>
          <p:cNvSpPr/>
          <p:nvPr>
            <p:custDataLst>
              <p:tags r:id="rId9"/>
            </p:custDataLst>
          </p:nvPr>
        </p:nvSpPr>
        <p:spPr>
          <a:xfrm>
            <a:off x="6280190" y="6674763"/>
            <a:ext cx="7556421" cy="725805"/>
          </a:xfrm>
          <a:prstGeom prst="rect">
            <a:avLst/>
          </a:prstGeom>
          <a:noFill/>
        </p:spPr>
        <p:txBody>
          <a:bodyPr wrap="square" lIns="0" tIns="0" rIns="0" bIns="0" rtlCol="0" anchor="t"/>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One-click Excel sheet generation for detailed location analytics, perfect for executive reporting and compliance.</a:t>
            </a:r>
            <a:endParaRPr lang="en-US" sz="2000" dirty="0"/>
          </a:p>
        </p:txBody>
      </p:sp>
      <p:sp>
        <p:nvSpPr>
          <p:cNvPr id="10" name="Rectangles 9"/>
          <p:cNvSpPr/>
          <p:nvPr/>
        </p:nvSpPr>
        <p:spPr>
          <a:xfrm>
            <a:off x="12757150" y="7750810"/>
            <a:ext cx="1741170" cy="478790"/>
          </a:xfrm>
          <a:prstGeom prst="rect">
            <a:avLst/>
          </a:prstGeom>
          <a:solidFill>
            <a:schemeClr val="bg2">
              <a:lumMod val="10000"/>
            </a:schemeClr>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9755" y="148590"/>
            <a:ext cx="10106025" cy="720725"/>
          </a:xfrm>
          <a:prstGeom prst="rect">
            <a:avLst/>
          </a:prstGeom>
          <a:noFill/>
        </p:spPr>
        <p:txBody>
          <a:bodyPr wrap="none" lIns="0" tIns="0" rIns="0" bIns="0" rtlCol="0" anchor="t"/>
          <a:lstStyle/>
          <a:p>
            <a:pPr marL="0" indent="0" algn="l">
              <a:lnSpc>
                <a:spcPts val="3250"/>
              </a:lnSpc>
              <a:buNone/>
            </a:pPr>
            <a:r>
              <a:rPr lang="en-US" sz="2600" dirty="0">
                <a:solidFill>
                  <a:srgbClr val="F2E782"/>
                </a:solidFill>
                <a:latin typeface="Prata" panose="00000500000000000000" pitchFamily="34" charset="0"/>
                <a:ea typeface="Prata" panose="00000500000000000000" pitchFamily="34" charset="-122"/>
                <a:cs typeface="Prata" panose="00000500000000000000" pitchFamily="34" charset="-120"/>
              </a:rPr>
              <a:t>Enhancing the Existing Workforce: Performance &amp; Engagement</a:t>
            </a:r>
            <a:endParaRPr lang="en-US" sz="2600" dirty="0"/>
          </a:p>
        </p:txBody>
      </p:sp>
      <p:sp>
        <p:nvSpPr>
          <p:cNvPr id="3" name="Text 1"/>
          <p:cNvSpPr/>
          <p:nvPr/>
        </p:nvSpPr>
        <p:spPr>
          <a:xfrm>
            <a:off x="579755" y="894715"/>
            <a:ext cx="14000480" cy="777240"/>
          </a:xfrm>
          <a:prstGeom prst="rect">
            <a:avLst/>
          </a:prstGeom>
          <a:noFill/>
        </p:spPr>
        <p:txBody>
          <a:bodyPr wrap="none" lIns="0" tIns="0" rIns="0" bIns="0" rtlCol="0" anchor="t"/>
          <a:lstStyle/>
          <a:p>
            <a:pPr marL="0" indent="0" algn="l">
              <a:lnSpc>
                <a:spcPts val="2050"/>
              </a:lnSpc>
              <a:buNone/>
            </a:pPr>
            <a:r>
              <a:rPr lang="en-US" sz="2000" dirty="0">
                <a:solidFill>
                  <a:srgbClr val="CFCBBF"/>
                </a:solidFill>
                <a:latin typeface="Raleway" pitchFamily="34" charset="0"/>
                <a:ea typeface="Raleway" pitchFamily="34" charset="-122"/>
                <a:cs typeface="Raleway" pitchFamily="34" charset="-120"/>
              </a:rPr>
              <a:t>Beyond new hires, the dashboard provides a deep dive into the performance and engagement of your current</a:t>
            </a:r>
            <a:endParaRPr lang="en-US" sz="2000" dirty="0">
              <a:solidFill>
                <a:srgbClr val="CFCBBF"/>
              </a:solidFill>
              <a:latin typeface="Raleway" pitchFamily="34" charset="0"/>
              <a:ea typeface="Raleway" pitchFamily="34" charset="-122"/>
              <a:cs typeface="Raleway" pitchFamily="34" charset="-120"/>
            </a:endParaRPr>
          </a:p>
          <a:p>
            <a:pPr marL="0" indent="0" algn="l">
              <a:lnSpc>
                <a:spcPts val="2050"/>
              </a:lnSpc>
              <a:buNone/>
            </a:pPr>
            <a:r>
              <a:rPr lang="en-US" sz="2000" dirty="0">
                <a:solidFill>
                  <a:srgbClr val="CFCBBF"/>
                </a:solidFill>
                <a:latin typeface="Raleway" pitchFamily="34" charset="0"/>
                <a:ea typeface="Raleway" pitchFamily="34" charset="-122"/>
                <a:cs typeface="Raleway" pitchFamily="34" charset="-120"/>
              </a:rPr>
              <a:t> employees, identifying strengths and areas for development.</a:t>
            </a:r>
            <a:endParaRPr lang="en-US" sz="2000" dirty="0"/>
          </a:p>
        </p:txBody>
      </p:sp>
      <p:pic>
        <p:nvPicPr>
          <p:cNvPr id="4" name="Image 0" descr="preencoded.png"/>
          <p:cNvPicPr>
            <a:picLocks noChangeAspect="1"/>
          </p:cNvPicPr>
          <p:nvPr/>
        </p:nvPicPr>
        <p:blipFill>
          <a:blip r:embed="rId1"/>
          <a:stretch>
            <a:fillRect/>
          </a:stretch>
        </p:blipFill>
        <p:spPr>
          <a:xfrm>
            <a:off x="499745" y="1671955"/>
            <a:ext cx="6533515" cy="6275070"/>
          </a:xfrm>
          <a:prstGeom prst="rect">
            <a:avLst/>
          </a:prstGeom>
        </p:spPr>
      </p:pic>
      <p:pic>
        <p:nvPicPr>
          <p:cNvPr id="6" name="Image 1" descr="preencoded.png"/>
          <p:cNvPicPr>
            <a:picLocks noChangeAspect="1"/>
          </p:cNvPicPr>
          <p:nvPr/>
        </p:nvPicPr>
        <p:blipFill>
          <a:blip r:embed="rId2"/>
          <a:stretch>
            <a:fillRect/>
          </a:stretch>
        </p:blipFill>
        <p:spPr>
          <a:xfrm>
            <a:off x="7486650" y="2611755"/>
            <a:ext cx="106680" cy="1247775"/>
          </a:xfrm>
          <a:prstGeom prst="rect">
            <a:avLst/>
          </a:prstGeom>
        </p:spPr>
      </p:pic>
      <p:sp>
        <p:nvSpPr>
          <p:cNvPr id="7" name="Text 3"/>
          <p:cNvSpPr/>
          <p:nvPr/>
        </p:nvSpPr>
        <p:spPr>
          <a:xfrm>
            <a:off x="7691120" y="2639060"/>
            <a:ext cx="2647315" cy="258445"/>
          </a:xfrm>
          <a:prstGeom prst="rect">
            <a:avLst/>
          </a:prstGeom>
          <a:noFill/>
        </p:spPr>
        <p:txBody>
          <a:bodyPr wrap="none" lIns="0" tIns="0" rIns="0" bIns="0" rtlCol="0" anchor="t"/>
          <a:lstStyle/>
          <a:p>
            <a:pPr marL="0" indent="0" algn="l">
              <a:lnSpc>
                <a:spcPts val="2000"/>
              </a:lnSpc>
              <a:buNone/>
            </a:pPr>
            <a:r>
              <a:rPr lang="en-US" sz="2000" dirty="0">
                <a:solidFill>
                  <a:srgbClr val="CFCBBF"/>
                </a:solidFill>
                <a:latin typeface="Prata" panose="00000500000000000000" pitchFamily="34" charset="0"/>
                <a:ea typeface="Prata" panose="00000500000000000000" pitchFamily="34" charset="-122"/>
                <a:cs typeface="Prata" panose="00000500000000000000" pitchFamily="34" charset="-120"/>
              </a:rPr>
              <a:t>Performance Analysis</a:t>
            </a:r>
            <a:endParaRPr lang="en-US" sz="2000" dirty="0"/>
          </a:p>
        </p:txBody>
      </p:sp>
      <p:sp>
        <p:nvSpPr>
          <p:cNvPr id="8" name="Text 4"/>
          <p:cNvSpPr/>
          <p:nvPr/>
        </p:nvSpPr>
        <p:spPr>
          <a:xfrm>
            <a:off x="7668260" y="3188335"/>
            <a:ext cx="6088380" cy="572135"/>
          </a:xfrm>
          <a:prstGeom prst="rect">
            <a:avLst/>
          </a:prstGeom>
          <a:noFill/>
        </p:spPr>
        <p:txBody>
          <a:bodyPr wrap="none" lIns="0" tIns="0" rIns="0" bIns="0" rtlCol="0" anchor="t"/>
          <a:lstStyle/>
          <a:p>
            <a:pPr marL="0" indent="0" algn="l">
              <a:lnSpc>
                <a:spcPts val="2050"/>
              </a:lnSpc>
              <a:buNone/>
            </a:pPr>
            <a:r>
              <a:rPr lang="en-US" dirty="0">
                <a:solidFill>
                  <a:srgbClr val="CFCBBF"/>
                </a:solidFill>
                <a:latin typeface="Raleway" pitchFamily="34" charset="0"/>
                <a:ea typeface="Raleway" pitchFamily="34" charset="-122"/>
                <a:cs typeface="Raleway" pitchFamily="34" charset="-120"/>
              </a:rPr>
              <a:t>Track productivity, engagement levels, and individual </a:t>
            </a:r>
            <a:endParaRPr lang="en-US" dirty="0">
              <a:solidFill>
                <a:srgbClr val="CFCBBF"/>
              </a:solidFill>
              <a:latin typeface="Raleway" pitchFamily="34" charset="0"/>
              <a:ea typeface="Raleway" pitchFamily="34" charset="-122"/>
              <a:cs typeface="Raleway" pitchFamily="34" charset="-120"/>
            </a:endParaRPr>
          </a:p>
          <a:p>
            <a:pPr marL="0" indent="0" algn="l">
              <a:lnSpc>
                <a:spcPts val="2050"/>
              </a:lnSpc>
              <a:buNone/>
            </a:pPr>
            <a:r>
              <a:rPr lang="en-US" dirty="0">
                <a:solidFill>
                  <a:srgbClr val="CFCBBF"/>
                </a:solidFill>
                <a:latin typeface="Raleway" pitchFamily="34" charset="0"/>
                <a:ea typeface="Raleway" pitchFamily="34" charset="-122"/>
                <a:cs typeface="Raleway" pitchFamily="34" charset="-120"/>
              </a:rPr>
              <a:t>profit contribution.</a:t>
            </a:r>
            <a:endParaRPr lang="en-US" dirty="0"/>
          </a:p>
        </p:txBody>
      </p:sp>
      <p:pic>
        <p:nvPicPr>
          <p:cNvPr id="10" name="Image 2" descr="preencoded.png"/>
          <p:cNvPicPr>
            <a:picLocks noChangeAspect="1"/>
          </p:cNvPicPr>
          <p:nvPr/>
        </p:nvPicPr>
        <p:blipFill>
          <a:blip r:embed="rId3"/>
          <a:stretch>
            <a:fillRect/>
          </a:stretch>
        </p:blipFill>
        <p:spPr>
          <a:xfrm>
            <a:off x="7501890" y="4775954"/>
            <a:ext cx="91440" cy="1330762"/>
          </a:xfrm>
          <a:prstGeom prst="rect">
            <a:avLst/>
          </a:prstGeom>
        </p:spPr>
      </p:pic>
      <p:sp>
        <p:nvSpPr>
          <p:cNvPr id="11" name="Text 6"/>
          <p:cNvSpPr/>
          <p:nvPr/>
        </p:nvSpPr>
        <p:spPr>
          <a:xfrm>
            <a:off x="7691120" y="4839335"/>
            <a:ext cx="4504055" cy="685800"/>
          </a:xfrm>
          <a:prstGeom prst="rect">
            <a:avLst/>
          </a:prstGeom>
          <a:noFill/>
        </p:spPr>
        <p:txBody>
          <a:bodyPr wrap="none" lIns="0" tIns="0" rIns="0" bIns="0" rtlCol="0" anchor="t"/>
          <a:lstStyle/>
          <a:p>
            <a:pPr marL="0" indent="0" algn="l">
              <a:lnSpc>
                <a:spcPts val="2000"/>
              </a:lnSpc>
              <a:buNone/>
            </a:pPr>
            <a:r>
              <a:rPr lang="en-US" sz="2000" dirty="0">
                <a:solidFill>
                  <a:srgbClr val="CFCBBF"/>
                </a:solidFill>
                <a:latin typeface="Prata" panose="00000500000000000000" pitchFamily="34" charset="0"/>
                <a:ea typeface="Prata" panose="00000500000000000000" pitchFamily="34" charset="-122"/>
                <a:cs typeface="Prata" panose="00000500000000000000" pitchFamily="34" charset="-120"/>
              </a:rPr>
              <a:t>KPI Visualizations &amp; Alerts</a:t>
            </a:r>
            <a:endParaRPr lang="en-US" sz="2000" dirty="0"/>
          </a:p>
        </p:txBody>
      </p:sp>
      <p:sp>
        <p:nvSpPr>
          <p:cNvPr id="12" name="Text 7"/>
          <p:cNvSpPr/>
          <p:nvPr/>
        </p:nvSpPr>
        <p:spPr>
          <a:xfrm>
            <a:off x="7668022" y="5548551"/>
            <a:ext cx="6088380" cy="529828"/>
          </a:xfrm>
          <a:prstGeom prst="rect">
            <a:avLst/>
          </a:prstGeom>
          <a:noFill/>
        </p:spPr>
        <p:txBody>
          <a:bodyPr wrap="square" lIns="0" tIns="0" rIns="0" bIns="0" rtlCol="0" anchor="t"/>
          <a:lstStyle/>
          <a:p>
            <a:pPr marL="0" indent="0" algn="l">
              <a:lnSpc>
                <a:spcPts val="2050"/>
              </a:lnSpc>
              <a:buNone/>
            </a:pPr>
            <a:r>
              <a:rPr lang="en-US" dirty="0">
                <a:solidFill>
                  <a:srgbClr val="CFCBBF"/>
                </a:solidFill>
                <a:latin typeface="Raleway" pitchFamily="34" charset="0"/>
                <a:ea typeface="Raleway" pitchFamily="34" charset="-122"/>
                <a:cs typeface="Raleway" pitchFamily="34" charset="-120"/>
              </a:rPr>
              <a:t>Monitor Key Performance Indicators with clear visualizations and proactive alerts for critical changes.</a:t>
            </a:r>
            <a:endParaRPr lang="en-US" dirty="0"/>
          </a:p>
        </p:txBody>
      </p:sp>
      <p:sp>
        <p:nvSpPr>
          <p:cNvPr id="13" name="Rectangles 12"/>
          <p:cNvSpPr/>
          <p:nvPr/>
        </p:nvSpPr>
        <p:spPr>
          <a:xfrm>
            <a:off x="12814935" y="7739380"/>
            <a:ext cx="1764665" cy="375285"/>
          </a:xfrm>
          <a:prstGeom prst="rect">
            <a:avLst/>
          </a:prstGeom>
          <a:solidFill>
            <a:schemeClr val="bg2">
              <a:lumMod val="10000"/>
            </a:schemeClr>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500">
        <p:wedge/>
      </p:transition>
    </mc:Choice>
    <mc:Fallback>
      <p:transition>
        <p:wedg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50190" y="266700"/>
            <a:ext cx="5422265" cy="502285"/>
          </a:xfrm>
          <a:prstGeom prst="rect">
            <a:avLst/>
          </a:prstGeom>
          <a:noFill/>
        </p:spPr>
        <p:txBody>
          <a:bodyPr wrap="none" lIns="0" tIns="0" rIns="0" bIns="0" rtlCol="0" anchor="t"/>
          <a:lstStyle/>
          <a:p>
            <a:pPr marL="0" indent="0" algn="l">
              <a:lnSpc>
                <a:spcPts val="2850"/>
              </a:lnSpc>
              <a:buNone/>
            </a:pPr>
            <a:r>
              <a:rPr lang="en-US" sz="2300" dirty="0">
                <a:solidFill>
                  <a:srgbClr val="F2E782"/>
                </a:solidFill>
                <a:latin typeface="Prata" panose="00000500000000000000" pitchFamily="34" charset="0"/>
                <a:ea typeface="Prata" panose="00000500000000000000" pitchFamily="34" charset="-122"/>
                <a:cs typeface="Prata" panose="00000500000000000000" pitchFamily="34" charset="-120"/>
              </a:rPr>
              <a:t>Optimizing Onboarding: Key Metrics</a:t>
            </a:r>
            <a:endParaRPr lang="en-US" sz="2300" dirty="0"/>
          </a:p>
        </p:txBody>
      </p:sp>
      <p:sp>
        <p:nvSpPr>
          <p:cNvPr id="3" name="Text 1"/>
          <p:cNvSpPr/>
          <p:nvPr/>
        </p:nvSpPr>
        <p:spPr>
          <a:xfrm>
            <a:off x="250190" y="1061720"/>
            <a:ext cx="13867765" cy="234315"/>
          </a:xfrm>
          <a:prstGeom prst="rect">
            <a:avLst/>
          </a:prstGeom>
          <a:noFill/>
        </p:spPr>
        <p:txBody>
          <a:bodyPr wrap="none" lIns="0" tIns="0" rIns="0" bIns="0" rtlCol="0" anchor="t"/>
          <a:lstStyle/>
          <a:p>
            <a:pPr marL="0" indent="0" algn="l">
              <a:lnSpc>
                <a:spcPts val="1800"/>
              </a:lnSpc>
              <a:buNone/>
            </a:pPr>
            <a:r>
              <a:rPr lang="en-US" dirty="0">
                <a:solidFill>
                  <a:srgbClr val="CFCBBF"/>
                </a:solidFill>
                <a:latin typeface="Raleway" pitchFamily="34" charset="0"/>
                <a:ea typeface="Raleway" pitchFamily="34" charset="-122"/>
                <a:cs typeface="Raleway" pitchFamily="34" charset="-120"/>
              </a:rPr>
              <a:t>Visualize the onboarding process to identify bottlenecks and areas for improvement, ensuring every new hire is set up for success.</a:t>
            </a:r>
            <a:endParaRPr lang="en-US" dirty="0"/>
          </a:p>
        </p:txBody>
      </p:sp>
      <p:pic>
        <p:nvPicPr>
          <p:cNvPr id="4" name="Image 0" descr="preencoded.png"/>
          <p:cNvPicPr>
            <a:picLocks noChangeAspect="1"/>
          </p:cNvPicPr>
          <p:nvPr/>
        </p:nvPicPr>
        <p:blipFill>
          <a:blip r:embed="rId1"/>
          <a:stretch>
            <a:fillRect/>
          </a:stretch>
        </p:blipFill>
        <p:spPr>
          <a:xfrm>
            <a:off x="476885" y="1372235"/>
            <a:ext cx="13641070" cy="6925945"/>
          </a:xfrm>
          <a:prstGeom prst="rect">
            <a:avLst/>
          </a:prstGeom>
        </p:spPr>
      </p:pic>
      <p:sp>
        <p:nvSpPr>
          <p:cNvPr id="5" name="Text 2"/>
          <p:cNvSpPr/>
          <p:nvPr/>
        </p:nvSpPr>
        <p:spPr>
          <a:xfrm>
            <a:off x="512564" y="9244251"/>
            <a:ext cx="13605272" cy="234315"/>
          </a:xfrm>
          <a:prstGeom prst="rect">
            <a:avLst/>
          </a:prstGeom>
          <a:noFill/>
        </p:spPr>
        <p:txBody>
          <a:bodyPr wrap="none" lIns="0" tIns="0" rIns="0" bIns="0" rtlCol="0" anchor="t"/>
          <a:lstStyle/>
          <a:p>
            <a:pPr marL="0" indent="0" algn="l">
              <a:lnSpc>
                <a:spcPts val="1800"/>
              </a:lnSpc>
              <a:buNone/>
            </a:pPr>
            <a:r>
              <a:rPr lang="en-US" sz="1150" dirty="0">
                <a:solidFill>
                  <a:srgbClr val="CFCBBF"/>
                </a:solidFill>
                <a:latin typeface="Raleway" pitchFamily="34" charset="0"/>
                <a:ea typeface="Raleway" pitchFamily="34" charset="-122"/>
                <a:cs typeface="Raleway" pitchFamily="34" charset="-120"/>
              </a:rPr>
              <a:t>These completion rates provide valuable insights into our onboarding program's effectiveness at various stages. We aim for continuous improvement.</a:t>
            </a:r>
            <a:endParaRPr lang="en-US" sz="1150" dirty="0"/>
          </a:p>
        </p:txBody>
      </p:sp>
      <p:sp>
        <p:nvSpPr>
          <p:cNvPr id="6" name="Rectangles 5"/>
          <p:cNvSpPr/>
          <p:nvPr/>
        </p:nvSpPr>
        <p:spPr>
          <a:xfrm>
            <a:off x="12875895" y="7785100"/>
            <a:ext cx="1615440" cy="444500"/>
          </a:xfrm>
          <a:prstGeom prst="rect">
            <a:avLst/>
          </a:prstGeom>
          <a:solidFill>
            <a:schemeClr val="bg2">
              <a:lumMod val="10000"/>
            </a:schemeClr>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79903"/>
            <a:ext cx="9153287" cy="566976"/>
          </a:xfrm>
          <a:prstGeom prst="rect">
            <a:avLst/>
          </a:prstGeom>
          <a:noFill/>
        </p:spPr>
        <p:txBody>
          <a:bodyPr wrap="none" lIns="0" tIns="0" rIns="0" bIns="0" rtlCol="0" anchor="t"/>
          <a:lstStyle/>
          <a:p>
            <a:pPr marL="0" indent="0" algn="l">
              <a:lnSpc>
                <a:spcPts val="4450"/>
              </a:lnSpc>
              <a:buNone/>
            </a:pPr>
            <a:r>
              <a:rPr lang="en-US" sz="3550" dirty="0">
                <a:solidFill>
                  <a:srgbClr val="F2E782"/>
                </a:solidFill>
                <a:latin typeface="Prata" panose="00000500000000000000" pitchFamily="34" charset="0"/>
                <a:ea typeface="Prata" panose="00000500000000000000" pitchFamily="34" charset="-122"/>
                <a:cs typeface="Prata" panose="00000500000000000000" pitchFamily="34" charset="-120"/>
              </a:rPr>
              <a:t>AI-Driven Insights for Talent Management</a:t>
            </a:r>
            <a:endParaRPr lang="en-US" sz="3550" dirty="0"/>
          </a:p>
        </p:txBody>
      </p:sp>
      <p:sp>
        <p:nvSpPr>
          <p:cNvPr id="3" name="Text 1"/>
          <p:cNvSpPr/>
          <p:nvPr/>
        </p:nvSpPr>
        <p:spPr>
          <a:xfrm>
            <a:off x="793790" y="3100507"/>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Unleash the power of AI to gain unparalleled foresight into your talent landscape. Our system predicts future trends and provides strategic recommendations.</a:t>
            </a:r>
            <a:endParaRPr lang="en-US" sz="1750" dirty="0"/>
          </a:p>
        </p:txBody>
      </p:sp>
      <p:pic>
        <p:nvPicPr>
          <p:cNvPr id="4" name="Image 0" descr="preencoded.png"/>
          <p:cNvPicPr>
            <a:picLocks noChangeAspect="1"/>
          </p:cNvPicPr>
          <p:nvPr/>
        </p:nvPicPr>
        <p:blipFill>
          <a:blip r:embed="rId1"/>
          <a:stretch>
            <a:fillRect/>
          </a:stretch>
        </p:blipFill>
        <p:spPr>
          <a:xfrm>
            <a:off x="793790" y="4081463"/>
            <a:ext cx="566976" cy="566976"/>
          </a:xfrm>
          <a:prstGeom prst="rect">
            <a:avLst/>
          </a:prstGeom>
        </p:spPr>
      </p:pic>
      <p:sp>
        <p:nvSpPr>
          <p:cNvPr id="5" name="Text 2"/>
          <p:cNvSpPr/>
          <p:nvPr/>
        </p:nvSpPr>
        <p:spPr>
          <a:xfrm>
            <a:off x="1644253" y="4216122"/>
            <a:ext cx="3261598" cy="354330"/>
          </a:xfrm>
          <a:prstGeom prst="rect">
            <a:avLst/>
          </a:prstGeom>
          <a:noFill/>
        </p:spPr>
        <p:txBody>
          <a:bodyPr wrap="none" lIns="0" tIns="0" rIns="0" bIns="0" rtlCol="0" anchor="t"/>
          <a:lstStyle/>
          <a:p>
            <a:pPr marL="0" indent="0" algn="l">
              <a:lnSpc>
                <a:spcPts val="275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Identify Top Performers</a:t>
            </a:r>
            <a:endParaRPr lang="en-US" sz="2200" dirty="0"/>
          </a:p>
        </p:txBody>
      </p:sp>
      <p:sp>
        <p:nvSpPr>
          <p:cNvPr id="6" name="Text 3"/>
          <p:cNvSpPr/>
          <p:nvPr/>
        </p:nvSpPr>
        <p:spPr>
          <a:xfrm>
            <a:off x="1644253" y="4706541"/>
            <a:ext cx="3308152" cy="1088708"/>
          </a:xfrm>
          <a:prstGeom prst="rect">
            <a:avLst/>
          </a:prstGeom>
          <a:noFill/>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Pinpoint high-achievers and rising stars within your organization.</a:t>
            </a:r>
            <a:endParaRPr lang="en-US" sz="1750" dirty="0"/>
          </a:p>
        </p:txBody>
      </p:sp>
      <p:pic>
        <p:nvPicPr>
          <p:cNvPr id="7" name="Image 1" descr="preencoded.png"/>
          <p:cNvPicPr>
            <a:picLocks noChangeAspect="1"/>
          </p:cNvPicPr>
          <p:nvPr/>
        </p:nvPicPr>
        <p:blipFill>
          <a:blip r:embed="rId2"/>
          <a:stretch>
            <a:fillRect/>
          </a:stretch>
        </p:blipFill>
        <p:spPr>
          <a:xfrm>
            <a:off x="5235893" y="4081463"/>
            <a:ext cx="566976" cy="566976"/>
          </a:xfrm>
          <a:prstGeom prst="rect">
            <a:avLst/>
          </a:prstGeom>
        </p:spPr>
      </p:pic>
      <p:sp>
        <p:nvSpPr>
          <p:cNvPr id="8" name="Text 4"/>
          <p:cNvSpPr/>
          <p:nvPr/>
        </p:nvSpPr>
        <p:spPr>
          <a:xfrm>
            <a:off x="6086356" y="4216122"/>
            <a:ext cx="2900363" cy="354330"/>
          </a:xfrm>
          <a:prstGeom prst="rect">
            <a:avLst/>
          </a:prstGeom>
          <a:noFill/>
        </p:spPr>
        <p:txBody>
          <a:bodyPr wrap="none" lIns="0" tIns="0" rIns="0" bIns="0" rtlCol="0" anchor="t"/>
          <a:lstStyle/>
          <a:p>
            <a:pPr marL="0" indent="0" algn="l">
              <a:lnSpc>
                <a:spcPts val="275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Detect Burnout Risks</a:t>
            </a:r>
            <a:endParaRPr lang="en-US" sz="2200" dirty="0"/>
          </a:p>
        </p:txBody>
      </p:sp>
      <p:sp>
        <p:nvSpPr>
          <p:cNvPr id="9" name="Text 5"/>
          <p:cNvSpPr/>
          <p:nvPr/>
        </p:nvSpPr>
        <p:spPr>
          <a:xfrm>
            <a:off x="6086356" y="4706541"/>
            <a:ext cx="3308152" cy="1088708"/>
          </a:xfrm>
          <a:prstGeom prst="rect">
            <a:avLst/>
          </a:prstGeom>
          <a:noFill/>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Proactively identify employees at risk of burnout and intervene effectively.</a:t>
            </a:r>
            <a:endParaRPr lang="en-US" sz="1750" dirty="0"/>
          </a:p>
        </p:txBody>
      </p:sp>
      <p:pic>
        <p:nvPicPr>
          <p:cNvPr id="10" name="Image 2" descr="preencoded.png"/>
          <p:cNvPicPr>
            <a:picLocks noChangeAspect="1"/>
          </p:cNvPicPr>
          <p:nvPr/>
        </p:nvPicPr>
        <p:blipFill>
          <a:blip r:embed="rId3"/>
          <a:stretch>
            <a:fillRect/>
          </a:stretch>
        </p:blipFill>
        <p:spPr>
          <a:xfrm>
            <a:off x="9677995" y="4081463"/>
            <a:ext cx="566976" cy="566976"/>
          </a:xfrm>
          <a:prstGeom prst="rect">
            <a:avLst/>
          </a:prstGeom>
        </p:spPr>
      </p:pic>
      <p:sp>
        <p:nvSpPr>
          <p:cNvPr id="11" name="Text 6"/>
          <p:cNvSpPr/>
          <p:nvPr/>
        </p:nvSpPr>
        <p:spPr>
          <a:xfrm>
            <a:off x="10528459" y="4216122"/>
            <a:ext cx="3308152" cy="708660"/>
          </a:xfrm>
          <a:prstGeom prst="rect">
            <a:avLst/>
          </a:prstGeom>
          <a:noFill/>
        </p:spPr>
        <p:txBody>
          <a:bodyPr wrap="square" lIns="0" tIns="0" rIns="0" bIns="0" rtlCol="0" anchor="t"/>
          <a:lstStyle/>
          <a:p>
            <a:pPr marL="0" indent="0" algn="l">
              <a:lnSpc>
                <a:spcPts val="275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Recommend Promotions</a:t>
            </a:r>
            <a:endParaRPr lang="en-US" sz="2200" dirty="0"/>
          </a:p>
        </p:txBody>
      </p:sp>
      <p:sp>
        <p:nvSpPr>
          <p:cNvPr id="12" name="Text 7"/>
          <p:cNvSpPr/>
          <p:nvPr/>
        </p:nvSpPr>
        <p:spPr>
          <a:xfrm>
            <a:off x="10528459" y="5060871"/>
            <a:ext cx="3308152" cy="1088708"/>
          </a:xfrm>
          <a:prstGeom prst="rect">
            <a:avLst/>
          </a:prstGeom>
          <a:noFill/>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Utilize data-backed suggestions for internal promotions and career growth.</a:t>
            </a:r>
            <a:endParaRPr lang="en-US" sz="1750" dirty="0"/>
          </a:p>
        </p:txBody>
      </p:sp>
      <p:sp>
        <p:nvSpPr>
          <p:cNvPr id="13" name="Rectangles 12"/>
          <p:cNvSpPr/>
          <p:nvPr/>
        </p:nvSpPr>
        <p:spPr>
          <a:xfrm>
            <a:off x="12847955" y="7739380"/>
            <a:ext cx="1673225" cy="386715"/>
          </a:xfrm>
          <a:prstGeom prst="rect">
            <a:avLst/>
          </a:prstGeom>
          <a:solidFill>
            <a:schemeClr val="bg2">
              <a:lumMod val="10000"/>
            </a:schemeClr>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500">
        <p:newsflash/>
      </p:transition>
    </mc:Choice>
    <mc:Fallback>
      <p:transition>
        <p:newsfla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0"/>
          <p:cNvSpPr/>
          <p:nvPr/>
        </p:nvSpPr>
        <p:spPr>
          <a:xfrm>
            <a:off x="793790" y="872728"/>
            <a:ext cx="12029599" cy="708779"/>
          </a:xfrm>
          <a:prstGeom prst="rect">
            <a:avLst/>
          </a:prstGeom>
          <a:noFill/>
        </p:spPr>
        <p:txBody>
          <a:bodyPr wrap="none" lIns="0" tIns="0" rIns="0" bIns="0" rtlCol="0" anchor="t"/>
          <a:p>
            <a:pPr marL="0" indent="0" algn="l">
              <a:lnSpc>
                <a:spcPts val="5550"/>
              </a:lnSpc>
              <a:buNone/>
            </a:pPr>
            <a:r>
              <a:rPr lang="en-US" sz="4450" dirty="0">
                <a:solidFill>
                  <a:srgbClr val="F2E782"/>
                </a:solidFill>
                <a:latin typeface="Prata" panose="00000500000000000000" pitchFamily="34" charset="0"/>
                <a:ea typeface="Prata" panose="00000500000000000000" pitchFamily="34" charset="-122"/>
                <a:cs typeface="Prata" panose="00000500000000000000" pitchFamily="34" charset="-120"/>
              </a:rPr>
              <a:t>Performance Intelligence for Existing Teams</a:t>
            </a:r>
            <a:endParaRPr lang="en-US" sz="4450" dirty="0"/>
          </a:p>
        </p:txBody>
      </p:sp>
      <p:sp>
        <p:nvSpPr>
          <p:cNvPr id="3" name="Text 1"/>
          <p:cNvSpPr/>
          <p:nvPr/>
        </p:nvSpPr>
        <p:spPr>
          <a:xfrm>
            <a:off x="1478042" y="3509486"/>
            <a:ext cx="2789873" cy="566976"/>
          </a:xfrm>
          <a:prstGeom prst="rect">
            <a:avLst/>
          </a:prstGeom>
          <a:noFill/>
        </p:spPr>
        <p:txBody>
          <a:bodyPr wrap="none" lIns="0" tIns="0" rIns="0" bIns="0" rtlCol="0" anchor="t"/>
          <a:p>
            <a:pPr marL="0" indent="0" algn="ctr">
              <a:lnSpc>
                <a:spcPts val="4450"/>
              </a:lnSpc>
              <a:buNone/>
            </a:pPr>
            <a:r>
              <a:rPr lang="en-US" sz="4450" dirty="0">
                <a:solidFill>
                  <a:srgbClr val="CFCBBF"/>
                </a:solidFill>
                <a:latin typeface="Prata" panose="00000500000000000000" pitchFamily="34" charset="0"/>
                <a:ea typeface="Prata" panose="00000500000000000000" pitchFamily="34" charset="-122"/>
                <a:cs typeface="Prata" panose="00000500000000000000" pitchFamily="34" charset="-120"/>
              </a:rPr>
              <a:t>85%</a:t>
            </a:r>
            <a:endParaRPr lang="en-US" sz="4450" dirty="0"/>
          </a:p>
        </p:txBody>
      </p:sp>
      <p:pic>
        <p:nvPicPr>
          <p:cNvPr id="4" name="Image 0" descr="preencoded.png"/>
          <p:cNvPicPr>
            <a:picLocks noChangeAspect="1"/>
          </p:cNvPicPr>
          <p:nvPr/>
        </p:nvPicPr>
        <p:blipFill>
          <a:blip r:embed="rId1"/>
          <a:stretch>
            <a:fillRect/>
          </a:stretch>
        </p:blipFill>
        <p:spPr>
          <a:xfrm>
            <a:off x="1171932" y="2091809"/>
            <a:ext cx="3402330" cy="3402330"/>
          </a:xfrm>
          <a:prstGeom prst="rect">
            <a:avLst/>
          </a:prstGeom>
        </p:spPr>
      </p:pic>
      <p:sp>
        <p:nvSpPr>
          <p:cNvPr id="5" name="Text 2"/>
          <p:cNvSpPr/>
          <p:nvPr/>
        </p:nvSpPr>
        <p:spPr>
          <a:xfrm>
            <a:off x="1409819" y="5777627"/>
            <a:ext cx="2926437" cy="354330"/>
          </a:xfrm>
          <a:prstGeom prst="rect">
            <a:avLst/>
          </a:prstGeom>
          <a:noFill/>
        </p:spPr>
        <p:txBody>
          <a:bodyPr wrap="none" lIns="0" tIns="0" rIns="0" bIns="0" rtlCol="0" anchor="t"/>
          <a:p>
            <a:pPr marL="0" indent="0" algn="ctr">
              <a:lnSpc>
                <a:spcPts val="275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Productivity Tracking</a:t>
            </a:r>
            <a:endParaRPr lang="en-US" sz="2200" dirty="0"/>
          </a:p>
        </p:txBody>
      </p:sp>
      <p:sp>
        <p:nvSpPr>
          <p:cNvPr id="6" name="Text 3"/>
          <p:cNvSpPr/>
          <p:nvPr/>
        </p:nvSpPr>
        <p:spPr>
          <a:xfrm>
            <a:off x="793790" y="6268045"/>
            <a:ext cx="4158615" cy="1088708"/>
          </a:xfrm>
          <a:prstGeom prst="rect">
            <a:avLst/>
          </a:prstGeom>
          <a:noFill/>
        </p:spPr>
        <p:txBody>
          <a:bodyPr wrap="square" lIns="0" tIns="0" rIns="0" bIns="0" rtlCol="0" anchor="t"/>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Real-time productivity metrics with goal alignment and progress visualization.</a:t>
            </a:r>
            <a:endParaRPr lang="en-US" sz="1750" dirty="0"/>
          </a:p>
        </p:txBody>
      </p:sp>
      <p:sp>
        <p:nvSpPr>
          <p:cNvPr id="7" name="Text 4"/>
          <p:cNvSpPr/>
          <p:nvPr/>
        </p:nvSpPr>
        <p:spPr>
          <a:xfrm>
            <a:off x="5920145" y="3509486"/>
            <a:ext cx="2789873" cy="566976"/>
          </a:xfrm>
          <a:prstGeom prst="rect">
            <a:avLst/>
          </a:prstGeom>
          <a:noFill/>
        </p:spPr>
        <p:txBody>
          <a:bodyPr wrap="none" lIns="0" tIns="0" rIns="0" bIns="0" rtlCol="0" anchor="t"/>
          <a:p>
            <a:pPr marL="0" indent="0" algn="ctr">
              <a:lnSpc>
                <a:spcPts val="4450"/>
              </a:lnSpc>
              <a:buNone/>
            </a:pPr>
            <a:r>
              <a:rPr lang="en-US" sz="4450" dirty="0">
                <a:solidFill>
                  <a:srgbClr val="CFCBBF"/>
                </a:solidFill>
                <a:latin typeface="Prata" panose="00000500000000000000" pitchFamily="34" charset="0"/>
                <a:ea typeface="Prata" panose="00000500000000000000" pitchFamily="34" charset="-122"/>
                <a:cs typeface="Prata" panose="00000500000000000000" pitchFamily="34" charset="-120"/>
              </a:rPr>
              <a:t>92%</a:t>
            </a:r>
            <a:endParaRPr lang="en-US" sz="4450" dirty="0"/>
          </a:p>
        </p:txBody>
      </p:sp>
      <p:pic>
        <p:nvPicPr>
          <p:cNvPr id="8" name="Image 1" descr="preencoded.png"/>
          <p:cNvPicPr>
            <a:picLocks noChangeAspect="1"/>
          </p:cNvPicPr>
          <p:nvPr/>
        </p:nvPicPr>
        <p:blipFill>
          <a:blip r:embed="rId2"/>
          <a:stretch>
            <a:fillRect/>
          </a:stretch>
        </p:blipFill>
        <p:spPr>
          <a:xfrm>
            <a:off x="5614035" y="2091809"/>
            <a:ext cx="3402330" cy="3402330"/>
          </a:xfrm>
          <a:prstGeom prst="rect">
            <a:avLst/>
          </a:prstGeom>
        </p:spPr>
      </p:pic>
      <p:sp>
        <p:nvSpPr>
          <p:cNvPr id="9" name="Text 5"/>
          <p:cNvSpPr/>
          <p:nvPr/>
        </p:nvSpPr>
        <p:spPr>
          <a:xfrm>
            <a:off x="5897523" y="5777627"/>
            <a:ext cx="2835235" cy="354330"/>
          </a:xfrm>
          <a:prstGeom prst="rect">
            <a:avLst/>
          </a:prstGeom>
          <a:noFill/>
        </p:spPr>
        <p:txBody>
          <a:bodyPr wrap="none" lIns="0" tIns="0" rIns="0" bIns="0" rtlCol="0" anchor="t"/>
          <a:p>
            <a:pPr marL="0" indent="0" algn="ctr">
              <a:lnSpc>
                <a:spcPts val="275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Engagement Scores</a:t>
            </a:r>
            <a:endParaRPr lang="en-US" sz="2200" dirty="0"/>
          </a:p>
        </p:txBody>
      </p:sp>
      <p:sp>
        <p:nvSpPr>
          <p:cNvPr id="10" name="Text 6"/>
          <p:cNvSpPr/>
          <p:nvPr/>
        </p:nvSpPr>
        <p:spPr>
          <a:xfrm>
            <a:off x="5235893" y="6268045"/>
            <a:ext cx="4158615" cy="1088708"/>
          </a:xfrm>
          <a:prstGeom prst="rect">
            <a:avLst/>
          </a:prstGeom>
          <a:noFill/>
        </p:spPr>
        <p:txBody>
          <a:bodyPr wrap="square" lIns="0" tIns="0" rIns="0" bIns="0" rtlCol="0" anchor="t"/>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Continuous pulse surveys and sentiment analysis to measure team engagement levels.</a:t>
            </a:r>
            <a:endParaRPr lang="en-US" sz="1750" dirty="0"/>
          </a:p>
        </p:txBody>
      </p:sp>
      <p:sp>
        <p:nvSpPr>
          <p:cNvPr id="11" name="Text 7"/>
          <p:cNvSpPr/>
          <p:nvPr/>
        </p:nvSpPr>
        <p:spPr>
          <a:xfrm>
            <a:off x="10362248" y="3509486"/>
            <a:ext cx="2789873" cy="566976"/>
          </a:xfrm>
          <a:prstGeom prst="rect">
            <a:avLst/>
          </a:prstGeom>
          <a:noFill/>
        </p:spPr>
        <p:txBody>
          <a:bodyPr wrap="none" lIns="0" tIns="0" rIns="0" bIns="0" rtlCol="0" anchor="t"/>
          <a:p>
            <a:pPr marL="0" indent="0" algn="ctr">
              <a:lnSpc>
                <a:spcPts val="4450"/>
              </a:lnSpc>
              <a:buNone/>
            </a:pPr>
            <a:r>
              <a:rPr lang="en-US" sz="4450" dirty="0">
                <a:solidFill>
                  <a:srgbClr val="CFCBBF"/>
                </a:solidFill>
                <a:latin typeface="Prata" panose="00000500000000000000" pitchFamily="34" charset="0"/>
                <a:ea typeface="Prata" panose="00000500000000000000" pitchFamily="34" charset="-122"/>
                <a:cs typeface="Prata" panose="00000500000000000000" pitchFamily="34" charset="-120"/>
              </a:rPr>
              <a:t>78%</a:t>
            </a:r>
            <a:endParaRPr lang="en-US" sz="4450" dirty="0"/>
          </a:p>
        </p:txBody>
      </p:sp>
      <p:pic>
        <p:nvPicPr>
          <p:cNvPr id="12" name="Image 2" descr="preencoded.png"/>
          <p:cNvPicPr>
            <a:picLocks noChangeAspect="1"/>
          </p:cNvPicPr>
          <p:nvPr/>
        </p:nvPicPr>
        <p:blipFill>
          <a:blip r:embed="rId3"/>
          <a:stretch>
            <a:fillRect/>
          </a:stretch>
        </p:blipFill>
        <p:spPr>
          <a:xfrm>
            <a:off x="10056138" y="2091809"/>
            <a:ext cx="3402330" cy="3402330"/>
          </a:xfrm>
          <a:prstGeom prst="rect">
            <a:avLst/>
          </a:prstGeom>
        </p:spPr>
      </p:pic>
      <p:sp>
        <p:nvSpPr>
          <p:cNvPr id="13" name="Text 8"/>
          <p:cNvSpPr/>
          <p:nvPr/>
        </p:nvSpPr>
        <p:spPr>
          <a:xfrm>
            <a:off x="10339626" y="5777627"/>
            <a:ext cx="2835235" cy="354330"/>
          </a:xfrm>
          <a:prstGeom prst="rect">
            <a:avLst/>
          </a:prstGeom>
          <a:noFill/>
        </p:spPr>
        <p:txBody>
          <a:bodyPr wrap="none" lIns="0" tIns="0" rIns="0" bIns="0" rtlCol="0" anchor="t"/>
          <a:p>
            <a:pPr marL="0" indent="0" algn="ctr">
              <a:lnSpc>
                <a:spcPts val="275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Profit Contribution</a:t>
            </a:r>
            <a:endParaRPr lang="en-US" sz="2200" dirty="0"/>
          </a:p>
        </p:txBody>
      </p:sp>
      <p:sp>
        <p:nvSpPr>
          <p:cNvPr id="14" name="Text 9"/>
          <p:cNvSpPr/>
          <p:nvPr/>
        </p:nvSpPr>
        <p:spPr>
          <a:xfrm>
            <a:off x="9677995" y="6268045"/>
            <a:ext cx="4158615" cy="1088708"/>
          </a:xfrm>
          <a:prstGeom prst="rect">
            <a:avLst/>
          </a:prstGeom>
          <a:noFill/>
        </p:spPr>
        <p:txBody>
          <a:bodyPr wrap="square" lIns="0" tIns="0" rIns="0" bIns="0" rtlCol="0" anchor="t"/>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Revenue attribution models linking individual performance to business outcomes.</a:t>
            </a:r>
            <a:endParaRPr lang="en-US" sz="1750" dirty="0"/>
          </a:p>
        </p:txBody>
      </p:sp>
      <p:sp>
        <p:nvSpPr>
          <p:cNvPr id="15" name="Rectangles 14"/>
          <p:cNvSpPr/>
          <p:nvPr/>
        </p:nvSpPr>
        <p:spPr>
          <a:xfrm>
            <a:off x="12823190" y="7705090"/>
            <a:ext cx="1709420" cy="409575"/>
          </a:xfrm>
          <a:prstGeom prst="rect">
            <a:avLst/>
          </a:prstGeom>
          <a:solidFill>
            <a:schemeClr val="bg2">
              <a:lumMod val="10000"/>
            </a:schemeClr>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500">
        <p:randomBar dir="vert"/>
      </p:transition>
    </mc:Choice>
    <mc:Fallback>
      <p:transition>
        <p:randomBar dir="vert"/>
      </p:transition>
    </mc:Fallback>
  </mc:AlternateContent>
</p:sld>
</file>

<file path=ppt/tags/tag1.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10.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11.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12.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13.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14.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15.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16.xml><?xml version="1.0" encoding="utf-8"?>
<p:tagLst xmlns:p="http://schemas.openxmlformats.org/presentationml/2006/main">
  <p:tag name="KSO_WM_DIAGRAM_VIRTUALLY_FRAME" val="{&quot;height&quot;:379.05000000000007,&quot;left&quot;:494.5031496062992,&quot;top&quot;:203.67188976377952,&quot;width&quot;:594.993779527559}"/>
</p:tagLst>
</file>

<file path=ppt/tags/tag17.xml><?xml version="1.0" encoding="utf-8"?>
<p:tagLst xmlns:p="http://schemas.openxmlformats.org/presentationml/2006/main">
  <p:tag name="KSO_WM_DIAGRAM_VIRTUALLY_FRAME" val="{&quot;height&quot;:379.05000000000007,&quot;left&quot;:494.5031496062992,&quot;top&quot;:203.67188976377952,&quot;width&quot;:594.993779527559}"/>
</p:tagLst>
</file>

<file path=ppt/tags/tag18.xml><?xml version="1.0" encoding="utf-8"?>
<p:tagLst xmlns:p="http://schemas.openxmlformats.org/presentationml/2006/main">
  <p:tag name="KSO_WM_DIAGRAM_VIRTUALLY_FRAME" val="{&quot;height&quot;:379.05000000000007,&quot;left&quot;:494.5031496062992,&quot;top&quot;:203.67188976377952,&quot;width&quot;:594.993779527559}"/>
</p:tagLst>
</file>

<file path=ppt/tags/tag19.xml><?xml version="1.0" encoding="utf-8"?>
<p:tagLst xmlns:p="http://schemas.openxmlformats.org/presentationml/2006/main">
  <p:tag name="KSO_WM_DIAGRAM_VIRTUALLY_FRAME" val="{&quot;height&quot;:379.05000000000007,&quot;left&quot;:494.5031496062992,&quot;top&quot;:203.67188976377952,&quot;width&quot;:594.993779527559}"/>
</p:tagLst>
</file>

<file path=ppt/tags/tag2.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20.xml><?xml version="1.0" encoding="utf-8"?>
<p:tagLst xmlns:p="http://schemas.openxmlformats.org/presentationml/2006/main">
  <p:tag name="KSO_WM_DIAGRAM_VIRTUALLY_FRAME" val="{&quot;height&quot;:379.05000000000007,&quot;left&quot;:494.5031496062992,&quot;top&quot;:203.67188976377952,&quot;width&quot;:594.993779527559}"/>
</p:tagLst>
</file>

<file path=ppt/tags/tag21.xml><?xml version="1.0" encoding="utf-8"?>
<p:tagLst xmlns:p="http://schemas.openxmlformats.org/presentationml/2006/main">
  <p:tag name="KSO_WM_DIAGRAM_VIRTUALLY_FRAME" val="{&quot;height&quot;:379.05000000000007,&quot;left&quot;:494.5031496062992,&quot;top&quot;:203.67188976377952,&quot;width&quot;:594.993779527559}"/>
</p:tagLst>
</file>

<file path=ppt/tags/tag22.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23.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24.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25.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26.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27.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28.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29.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3.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30.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31.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32.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33.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34.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35.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36.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37.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38.xml><?xml version="1.0" encoding="utf-8"?>
<p:tagLst xmlns:p="http://schemas.openxmlformats.org/presentationml/2006/main">
  <p:tag name="KSO_WM_DIAGRAM_VIRTUALLY_FRAME" val="{&quot;height&quot;:234.39377952755905,&quot;left&quot;:62.50314960629921,&quot;top&quot;:271.3125196850394,&quot;width&quot;:1026.9937795275594}"/>
</p:tagLst>
</file>

<file path=ppt/tags/tag4.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5.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6.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7.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8.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ags/tag9.xml><?xml version="1.0" encoding="utf-8"?>
<p:tagLst xmlns:p="http://schemas.openxmlformats.org/presentationml/2006/main">
  <p:tag name="KSO_WM_DIAGRAM_VIRTUALLY_FRAME" val="{&quot;height&quot;:231.49685039370078,&quot;left&quot;:62.50314960629921,&quot;top&quot;:287.0531496062992,&quot;width&quot;:1026.98433070866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5091</Words>
  <Application>WPS Presentation</Application>
  <PresentationFormat>On-screen Show (16:9)</PresentationFormat>
  <Paragraphs>170</Paragraphs>
  <Slides>13</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13</vt:i4>
      </vt:variant>
    </vt:vector>
  </HeadingPairs>
  <TitlesOfParts>
    <vt:vector size="29" baseType="lpstr">
      <vt:lpstr>Arial</vt:lpstr>
      <vt:lpstr>SimSun</vt:lpstr>
      <vt:lpstr>Wingdings</vt:lpstr>
      <vt:lpstr>Prata</vt:lpstr>
      <vt:lpstr>Prata</vt:lpstr>
      <vt:lpstr>Prata</vt:lpstr>
      <vt:lpstr>Raleway</vt:lpstr>
      <vt:lpstr>Raleway</vt:lpstr>
      <vt:lpstr>Raleway</vt:lpstr>
      <vt:lpstr>Calibri</vt:lpstr>
      <vt:lpstr>Microsoft YaHei</vt:lpstr>
      <vt:lpstr>Arial Unicode MS</vt:lpstr>
      <vt:lpstr>Britannic Bold</vt:lpstr>
      <vt:lpstr>Pristina</vt:lpstr>
      <vt:lpstr>Imprint MT Shadow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WPS_1673290087</cp:lastModifiedBy>
  <cp:revision>17</cp:revision>
  <dcterms:created xsi:type="dcterms:W3CDTF">2025-09-22T13:01:00Z</dcterms:created>
  <dcterms:modified xsi:type="dcterms:W3CDTF">2025-09-22T16:57:58Z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520826B401764AEAB0A642BC62035816_12</vt:lpwstr>
  </property>
  <property fmtid="{D5CDD505-2E9C-101B-9397-08002B2CF9AE}" pid="3" name="KSOProductBuildVer">
    <vt:lpwstr>1033-12.2.0.22549</vt:lpwstr>
  </property>
</Properties>
</file>